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17"/>
  </p:notesMasterIdLst>
  <p:handoutMasterIdLst>
    <p:handoutMasterId r:id="rId18"/>
  </p:handoutMasterIdLst>
  <p:sldIdLst>
    <p:sldId id="256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442E"/>
    <a:srgbClr val="79B9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80"/>
    <p:restoredTop sz="94681"/>
  </p:normalViewPr>
  <p:slideViewPr>
    <p:cSldViewPr snapToGrid="0" snapToObjects="1">
      <p:cViewPr varScale="1">
        <p:scale>
          <a:sx n="116" d="100"/>
          <a:sy n="116" d="100"/>
        </p:scale>
        <p:origin x="4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0" d="100"/>
          <a:sy n="80" d="100"/>
        </p:scale>
        <p:origin x="340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11AB439-A01B-D74F-A75B-C115DDC8904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76292DA-B5A6-184E-A0AD-118109B7B50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A087F2-2242-3C4F-8B2C-A0F9B7E782F0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72B5C9C-C9C5-BF47-B404-8C703AAC5C3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E4588C4-2F64-F645-B33B-B2A67184BB5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4208FA-0865-4141-AC5F-AB857F4F0C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01284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9F92C-7953-D142-BFF6-9C02CC2A3108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07FB1-2CFF-EC4E-AFB4-BFB6D71EA4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852725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0431FA4-14B3-7B4F-B37E-59D384857C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6783" y="3025864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26" name="Title 25">
            <a:extLst>
              <a:ext uri="{FF2B5EF4-FFF2-40B4-BE49-F238E27FC236}">
                <a16:creationId xmlns="" xmlns:a16="http://schemas.microsoft.com/office/drawing/2014/main" id="{702B2C56-CFEF-6C43-8FAB-6585523FA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6784" y="2192039"/>
            <a:ext cx="9144000" cy="8338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4213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2BEDD38-5806-F24A-BBE4-2C81FC87A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FD3ED03-9461-0447-9EEF-C9971176D5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3902C38-EA8F-8749-8C81-CAC922A24F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="" xmlns:a16="http://schemas.microsoft.com/office/drawing/2014/main" id="{61B81998-E3DA-FA4E-9903-E95E4711C6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5625"/>
            <a:ext cx="142602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hr-HR" dirty="0" smtClean="0"/>
              <a:t>25/05/2020</a:t>
            </a:r>
            <a:endParaRPr lang="en-GB" dirty="0" smtClean="0"/>
          </a:p>
        </p:txBody>
      </p:sp>
      <p:sp>
        <p:nvSpPr>
          <p:cNvPr id="11" name="Footer Placeholder 4">
            <a:extLst>
              <a:ext uri="{FF2B5EF4-FFF2-40B4-BE49-F238E27FC236}">
                <a16:creationId xmlns="" xmlns:a16="http://schemas.microsoft.com/office/drawing/2014/main" id="{A7BD1132-A7BF-0D4D-9FD2-0A4037E99F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0549" y="6425625"/>
            <a:ext cx="54908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rd-alliance.org</a:t>
            </a:r>
            <a:r>
              <a:rPr lang="en-GB" dirty="0"/>
              <a:t> 		@</a:t>
            </a:r>
            <a:r>
              <a:rPr lang="en-GB" dirty="0" err="1"/>
              <a:t>resdatall</a:t>
            </a:r>
            <a:r>
              <a:rPr lang="en-GB" dirty="0"/>
              <a:t> | @</a:t>
            </a:r>
            <a:r>
              <a:rPr lang="en-GB" dirty="0" err="1"/>
              <a:t>rda_europe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CB48B8FB-0DCB-A449-BE5F-A95190EB36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11878" y="6474837"/>
            <a:ext cx="330200" cy="266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2F2C7FE-1855-D642-8BCD-9571B9BE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55757" y="6476433"/>
            <a:ext cx="256751" cy="2635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E3E9537A-281A-1845-BAC4-12BA2117146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53345" y="6455121"/>
            <a:ext cx="890563" cy="306131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="" xmlns:a16="http://schemas.microsoft.com/office/drawing/2014/main" id="{4B4E6F0E-C286-1446-8B0C-2F3DE85223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71342" y="6425625"/>
            <a:ext cx="701458" cy="4323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FA74F0-3561-6E4B-9323-54D0640DAE4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2425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350053-2A83-CB47-BFFE-8FF2A233D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175705"/>
            <a:ext cx="9351936" cy="112401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9ED79E8-CA8C-8B40-8F39-C0C5604F52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Date Placeholder 3">
            <a:extLst>
              <a:ext uri="{FF2B5EF4-FFF2-40B4-BE49-F238E27FC236}">
                <a16:creationId xmlns="" xmlns:a16="http://schemas.microsoft.com/office/drawing/2014/main" id="{C8B937D7-07D6-AC47-A7BC-C14F64999C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5625"/>
            <a:ext cx="142602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hr-HR" dirty="0" smtClean="0"/>
              <a:t>25/05/2020</a:t>
            </a:r>
            <a:endParaRPr lang="en-GB" dirty="0" smtClean="0"/>
          </a:p>
        </p:txBody>
      </p:sp>
      <p:sp>
        <p:nvSpPr>
          <p:cNvPr id="10" name="Footer Placeholder 4">
            <a:extLst>
              <a:ext uri="{FF2B5EF4-FFF2-40B4-BE49-F238E27FC236}">
                <a16:creationId xmlns="" xmlns:a16="http://schemas.microsoft.com/office/drawing/2014/main" id="{2CFF0B0A-E5AB-4045-9445-83EBBF1204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0549" y="6425625"/>
            <a:ext cx="54908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rd-alliance.org</a:t>
            </a:r>
            <a:r>
              <a:rPr lang="en-GB" dirty="0"/>
              <a:t> 		@</a:t>
            </a:r>
            <a:r>
              <a:rPr lang="en-GB" dirty="0" err="1"/>
              <a:t>resdatall</a:t>
            </a:r>
            <a:r>
              <a:rPr lang="en-GB" dirty="0"/>
              <a:t> | @</a:t>
            </a:r>
            <a:r>
              <a:rPr lang="en-GB" dirty="0" err="1"/>
              <a:t>rda_europe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7CFB5E49-2F5E-764D-B593-F81D5874AF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11878" y="6474837"/>
            <a:ext cx="330200" cy="266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A3943CE7-5C1C-D741-83C1-AFC5D9AA78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55757" y="6476433"/>
            <a:ext cx="256751" cy="2635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3E8ED454-1D90-4A45-8F91-2D9CDE46A21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53345" y="6455121"/>
            <a:ext cx="890563" cy="306131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="" xmlns:a16="http://schemas.microsoft.com/office/drawing/2014/main" id="{A06121BE-7AE8-AB40-A63E-483E232F2E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71342" y="6425625"/>
            <a:ext cx="701458" cy="4323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FA74F0-3561-6E4B-9323-54D0640DAE4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444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6B8BBEA0-EF46-B545-929F-86F41168A7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11C2B27-3CD4-D241-A024-4622EAAE0B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Date Placeholder 3">
            <a:extLst>
              <a:ext uri="{FF2B5EF4-FFF2-40B4-BE49-F238E27FC236}">
                <a16:creationId xmlns="" xmlns:a16="http://schemas.microsoft.com/office/drawing/2014/main" id="{2053ECE6-F9C4-5E43-AE0D-C5C474805A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5625"/>
            <a:ext cx="142602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hr-HR" dirty="0" smtClean="0"/>
              <a:t>25/05/2020</a:t>
            </a:r>
            <a:endParaRPr lang="en-GB" dirty="0" smtClean="0"/>
          </a:p>
        </p:txBody>
      </p:sp>
      <p:sp>
        <p:nvSpPr>
          <p:cNvPr id="10" name="Footer Placeholder 4">
            <a:extLst>
              <a:ext uri="{FF2B5EF4-FFF2-40B4-BE49-F238E27FC236}">
                <a16:creationId xmlns="" xmlns:a16="http://schemas.microsoft.com/office/drawing/2014/main" id="{C9E29663-7832-B349-8C07-6473D22ED7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0549" y="6425625"/>
            <a:ext cx="54908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rd-alliance.org</a:t>
            </a:r>
            <a:r>
              <a:rPr lang="en-GB" dirty="0"/>
              <a:t> 		@</a:t>
            </a:r>
            <a:r>
              <a:rPr lang="en-GB" dirty="0" err="1"/>
              <a:t>resdatall</a:t>
            </a:r>
            <a:r>
              <a:rPr lang="en-GB" dirty="0"/>
              <a:t> | @</a:t>
            </a:r>
            <a:r>
              <a:rPr lang="en-GB" dirty="0" err="1"/>
              <a:t>rda_europe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836FB4A3-2833-4D46-831D-F6BA0CCA9A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11878" y="6474837"/>
            <a:ext cx="330200" cy="266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1D4B8717-0973-D642-A07F-5D15341FAC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55757" y="6476433"/>
            <a:ext cx="256751" cy="2635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281B4203-5F25-9C42-8067-11A52557808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53345" y="6455121"/>
            <a:ext cx="890563" cy="306131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="" xmlns:a16="http://schemas.microsoft.com/office/drawing/2014/main" id="{23EC5A67-F65C-CE49-8053-5051A10A0B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71342" y="6425625"/>
            <a:ext cx="701458" cy="4323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FA74F0-3561-6E4B-9323-54D0640DAE4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6607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0431FA4-14B3-7B4F-B37E-59D384857C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6783" y="3025864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26" name="Title 25">
            <a:extLst>
              <a:ext uri="{FF2B5EF4-FFF2-40B4-BE49-F238E27FC236}">
                <a16:creationId xmlns="" xmlns:a16="http://schemas.microsoft.com/office/drawing/2014/main" id="{702B2C56-CFEF-6C43-8FAB-6585523FA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6784" y="2192039"/>
            <a:ext cx="9144000" cy="8338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6382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F7464C-7825-9149-9115-BB9C2ED00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3000" y="2063296"/>
            <a:ext cx="9089571" cy="8338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12467628-69B1-5540-8362-9ED62F685B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22438" y="2897188"/>
            <a:ext cx="9090025" cy="20113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757C42B-2D91-EB4B-9EE6-5134B2255F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11878" y="6474837"/>
            <a:ext cx="330200" cy="266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A21DA154-3498-FA45-B7E7-CC3031B022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55757" y="6476433"/>
            <a:ext cx="256751" cy="263508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="" xmlns:a16="http://schemas.microsoft.com/office/drawing/2014/main" id="{1DA7D828-FF48-FC43-9FCC-5ABFBD959C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5625"/>
            <a:ext cx="142602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hr-HR" dirty="0" smtClean="0"/>
              <a:t>25/05/2020</a:t>
            </a:r>
            <a:endParaRPr lang="en-GB" dirty="0" smtClean="0"/>
          </a:p>
        </p:txBody>
      </p:sp>
      <p:sp>
        <p:nvSpPr>
          <p:cNvPr id="12" name="Slide Number Placeholder 5">
            <a:extLst>
              <a:ext uri="{FF2B5EF4-FFF2-40B4-BE49-F238E27FC236}">
                <a16:creationId xmlns="" xmlns:a16="http://schemas.microsoft.com/office/drawing/2014/main" id="{890BB618-3280-CD48-AC58-88E420E4CB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71342" y="6425625"/>
            <a:ext cx="701458" cy="4323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FA74F0-3561-6E4B-9323-54D0640DAE4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="" xmlns:a16="http://schemas.microsoft.com/office/drawing/2014/main" id="{FC38E6ED-77F6-644C-AAB1-3C46B6E382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0549" y="6425625"/>
            <a:ext cx="54908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rd-alliance.org</a:t>
            </a:r>
            <a:r>
              <a:rPr lang="en-GB" dirty="0"/>
              <a:t> 		@</a:t>
            </a:r>
            <a:r>
              <a:rPr lang="en-GB" dirty="0" err="1"/>
              <a:t>resdatall</a:t>
            </a:r>
            <a:r>
              <a:rPr lang="en-GB" dirty="0"/>
              <a:t> | @</a:t>
            </a:r>
            <a:r>
              <a:rPr lang="en-GB" dirty="0" err="1"/>
              <a:t>rda_europe</a:t>
            </a:r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584BA5BF-B7BF-1847-AD03-65FB2C56AE0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53345" y="6455121"/>
            <a:ext cx="890563" cy="30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60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CFFE0C-C5EE-F44F-AE83-68E84D8B3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284880"/>
            <a:ext cx="9351936" cy="1094450"/>
          </a:xfrm>
          <a:prstGeom prst="rect">
            <a:avLst/>
          </a:prstGeom>
        </p:spPr>
        <p:txBody>
          <a:bodyPr tIns="72000" bIns="72000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7C3F343-491A-6541-9920-A8D4C66138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Date Placeholder 3">
            <a:extLst>
              <a:ext uri="{FF2B5EF4-FFF2-40B4-BE49-F238E27FC236}">
                <a16:creationId xmlns="" xmlns:a16="http://schemas.microsoft.com/office/drawing/2014/main" id="{E1DF0D7D-30D6-EF42-B19F-7C396C0AD5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5625"/>
            <a:ext cx="142602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hr-HR" dirty="0" smtClean="0"/>
              <a:t>25/05/2020</a:t>
            </a:r>
            <a:endParaRPr lang="en-GB" dirty="0" smtClean="0"/>
          </a:p>
        </p:txBody>
      </p:sp>
      <p:sp>
        <p:nvSpPr>
          <p:cNvPr id="12" name="Footer Placeholder 4">
            <a:extLst>
              <a:ext uri="{FF2B5EF4-FFF2-40B4-BE49-F238E27FC236}">
                <a16:creationId xmlns="" xmlns:a16="http://schemas.microsoft.com/office/drawing/2014/main" id="{BEB61735-C7F5-7347-BF21-A4BC54AC8B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0549" y="6425625"/>
            <a:ext cx="54908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rd-alliance.org</a:t>
            </a:r>
            <a:r>
              <a:rPr lang="en-GB" dirty="0"/>
              <a:t> 		@</a:t>
            </a:r>
            <a:r>
              <a:rPr lang="en-GB" dirty="0" err="1"/>
              <a:t>resdatall</a:t>
            </a:r>
            <a:r>
              <a:rPr lang="en-GB" dirty="0"/>
              <a:t> | @</a:t>
            </a:r>
            <a:r>
              <a:rPr lang="en-GB" dirty="0" err="1"/>
              <a:t>rda_europe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B4AD60D8-EC39-E14B-BEC9-AA566B4C20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11878" y="6474837"/>
            <a:ext cx="330200" cy="2667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51E7A6C-1F83-DF45-9323-F1D4D17016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55757" y="6476433"/>
            <a:ext cx="256751" cy="26350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42CD6344-C28F-AC49-89E8-C1F3092F0B4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53345" y="6455121"/>
            <a:ext cx="890563" cy="306131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="" xmlns:a16="http://schemas.microsoft.com/office/drawing/2014/main" id="{9FA615DD-D33B-364F-A43D-F2730E2508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71342" y="6425625"/>
            <a:ext cx="701458" cy="4323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FA74F0-3561-6E4B-9323-54D0640DAE4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6918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="" xmlns:a16="http://schemas.microsoft.com/office/drawing/2014/main" id="{267366DF-1426-824B-867E-681E6944FA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5625"/>
            <a:ext cx="142602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hr-HR" dirty="0" smtClean="0"/>
              <a:t>27/02/2020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7EABBAD5-E803-B94C-B63F-5C49361358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0549" y="6425625"/>
            <a:ext cx="54908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rd-alliance.org</a:t>
            </a:r>
            <a:r>
              <a:rPr lang="en-GB" dirty="0"/>
              <a:t> 		@</a:t>
            </a:r>
            <a:r>
              <a:rPr lang="en-GB" dirty="0" err="1"/>
              <a:t>resdatall</a:t>
            </a:r>
            <a:r>
              <a:rPr lang="en-GB" dirty="0"/>
              <a:t> | @</a:t>
            </a:r>
            <a:r>
              <a:rPr lang="en-GB" dirty="0" err="1"/>
              <a:t>rda_europe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DA98D30-E850-2C4F-81FD-6DF1BFB0D1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11878" y="6474837"/>
            <a:ext cx="330200" cy="266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0FF5D01-E7B2-DD49-87EB-B35E0EA8C7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55757" y="6476433"/>
            <a:ext cx="256751" cy="2635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9D97E16-3133-E444-AFF4-0A88FDD50B5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53345" y="6455121"/>
            <a:ext cx="890563" cy="306131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="" xmlns:a16="http://schemas.microsoft.com/office/drawing/2014/main" id="{64CCD623-924D-D842-B17A-D3C9770048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71342" y="6425625"/>
            <a:ext cx="701458" cy="4323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FA74F0-3561-6E4B-9323-54D0640DAE4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5286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59E5B4-26B9-FA45-B6B2-8FB874052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428B66D-5FCD-124C-AFAC-BBFD8B35D4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="" xmlns:a16="http://schemas.microsoft.com/office/drawing/2014/main" id="{759A63CC-D39F-0F4B-AFAE-81F3625A8F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5625"/>
            <a:ext cx="142602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hr-HR" dirty="0" smtClean="0"/>
              <a:t>25/05/2020</a:t>
            </a:r>
            <a:endParaRPr lang="en-GB" dirty="0" smtClean="0"/>
          </a:p>
        </p:txBody>
      </p:sp>
      <p:sp>
        <p:nvSpPr>
          <p:cNvPr id="19" name="Footer Placeholder 4">
            <a:extLst>
              <a:ext uri="{FF2B5EF4-FFF2-40B4-BE49-F238E27FC236}">
                <a16:creationId xmlns="" xmlns:a16="http://schemas.microsoft.com/office/drawing/2014/main" id="{D23F5DC9-EA2B-144B-9EF9-3E78AFE49E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0549" y="6425625"/>
            <a:ext cx="54908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rd-alliance.org</a:t>
            </a:r>
            <a:r>
              <a:rPr lang="en-GB" dirty="0"/>
              <a:t> 		@</a:t>
            </a:r>
            <a:r>
              <a:rPr lang="en-GB" dirty="0" err="1"/>
              <a:t>resdatall</a:t>
            </a:r>
            <a:r>
              <a:rPr lang="en-GB" dirty="0"/>
              <a:t> | @</a:t>
            </a:r>
            <a:r>
              <a:rPr lang="en-GB" dirty="0" err="1"/>
              <a:t>rda_europe</a:t>
            </a:r>
            <a:endParaRPr lang="en-GB" dirty="0"/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006DB25B-749B-CF43-981C-03AF53A87D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11878" y="6474837"/>
            <a:ext cx="330200" cy="2667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729D6995-2861-8046-90A9-433F65AB80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55757" y="6476433"/>
            <a:ext cx="256751" cy="26350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86CE23C1-ED46-784B-8A75-2A7EFEE75E2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53345" y="6455121"/>
            <a:ext cx="890563" cy="306131"/>
          </a:xfrm>
          <a:prstGeom prst="rect">
            <a:avLst/>
          </a:prstGeom>
        </p:spPr>
      </p:pic>
      <p:sp>
        <p:nvSpPr>
          <p:cNvPr id="23" name="Slide Number Placeholder 5">
            <a:extLst>
              <a:ext uri="{FF2B5EF4-FFF2-40B4-BE49-F238E27FC236}">
                <a16:creationId xmlns="" xmlns:a16="http://schemas.microsoft.com/office/drawing/2014/main" id="{27FAD90D-687C-874D-B75D-827900D468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71342" y="6425625"/>
            <a:ext cx="701458" cy="4323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FA74F0-3561-6E4B-9323-54D0640DAE4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19297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ED2E79-A772-2E47-A52A-EBF7855E7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175705"/>
            <a:ext cx="9351936" cy="112401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A7F2862-3ACA-F044-9CE4-8E7ECC2909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CFA3BF6-0DAF-6145-8F84-BDA51CEF4A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Date Placeholder 3">
            <a:extLst>
              <a:ext uri="{FF2B5EF4-FFF2-40B4-BE49-F238E27FC236}">
                <a16:creationId xmlns="" xmlns:a16="http://schemas.microsoft.com/office/drawing/2014/main" id="{7BC97060-5044-D54A-86E6-B1928C99E7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5625"/>
            <a:ext cx="142602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hr-HR" dirty="0" smtClean="0"/>
              <a:t>25/05/2020</a:t>
            </a:r>
            <a:endParaRPr lang="en-GB" dirty="0" smtClean="0"/>
          </a:p>
        </p:txBody>
      </p:sp>
      <p:sp>
        <p:nvSpPr>
          <p:cNvPr id="11" name="Footer Placeholder 4">
            <a:extLst>
              <a:ext uri="{FF2B5EF4-FFF2-40B4-BE49-F238E27FC236}">
                <a16:creationId xmlns="" xmlns:a16="http://schemas.microsoft.com/office/drawing/2014/main" id="{06DC85B1-8B74-E041-8C7C-1E73D4E3C1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0549" y="6425625"/>
            <a:ext cx="54908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rd-alliance.org</a:t>
            </a:r>
            <a:r>
              <a:rPr lang="en-GB" dirty="0"/>
              <a:t> 		@</a:t>
            </a:r>
            <a:r>
              <a:rPr lang="en-GB" dirty="0" err="1"/>
              <a:t>resdatall</a:t>
            </a:r>
            <a:r>
              <a:rPr lang="en-GB" dirty="0"/>
              <a:t> | @</a:t>
            </a:r>
            <a:r>
              <a:rPr lang="en-GB" dirty="0" err="1"/>
              <a:t>rda_europe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5F852728-C874-3B45-A35D-06DC0FD98A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11878" y="6474837"/>
            <a:ext cx="330200" cy="266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C510993A-6920-A24D-8106-35FD2BAD4C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55757" y="6476433"/>
            <a:ext cx="256751" cy="2635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687812A-0653-E541-9422-0D6707FC5E9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53345" y="6455121"/>
            <a:ext cx="890563" cy="306131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="" xmlns:a16="http://schemas.microsoft.com/office/drawing/2014/main" id="{AC2ADFE8-F55C-F748-A30E-FB0D5E1C89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71342" y="6425625"/>
            <a:ext cx="701458" cy="4323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FA74F0-3561-6E4B-9323-54D0640DAE4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42024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C493D9-4760-7F4E-B17D-8EBAC3D99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4228" y="365125"/>
            <a:ext cx="9091159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53D42CF-9981-A143-B6FF-7140386F7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CE0E500-0A73-F145-93D0-F23219DD08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260472B-D74C-734C-A6CA-8A53AB2CE3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C2C4B6A-F33A-4E4A-BB0F-65A70945E6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Date Placeholder 3">
            <a:extLst>
              <a:ext uri="{FF2B5EF4-FFF2-40B4-BE49-F238E27FC236}">
                <a16:creationId xmlns="" xmlns:a16="http://schemas.microsoft.com/office/drawing/2014/main" id="{E272DE47-5475-BC48-B944-894132BD3F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5625"/>
            <a:ext cx="142602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419248-4BB8-EA43-8195-BE2255BDD965}" type="datetime1">
              <a:rPr lang="it-IT" smtClean="0"/>
              <a:t>21/05/2020</a:t>
            </a:fld>
            <a:endParaRPr lang="en-GB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="" xmlns:a16="http://schemas.microsoft.com/office/drawing/2014/main" id="{67EE3C2B-DCA3-9745-83F1-87E39AD0F13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350549" y="6425625"/>
            <a:ext cx="54908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rd-alliance.org</a:t>
            </a:r>
            <a:r>
              <a:rPr lang="en-GB" dirty="0"/>
              <a:t> 		@</a:t>
            </a:r>
            <a:r>
              <a:rPr lang="en-GB" dirty="0" err="1"/>
              <a:t>resdatall</a:t>
            </a:r>
            <a:r>
              <a:rPr lang="en-GB" dirty="0"/>
              <a:t> | @</a:t>
            </a:r>
            <a:r>
              <a:rPr lang="en-GB" dirty="0" err="1"/>
              <a:t>rda_europe</a:t>
            </a:r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B36E172-8998-BD4E-A5A8-1B99851456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11878" y="6474837"/>
            <a:ext cx="330200" cy="2667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4DED8993-A768-6446-AFCB-ED6E985F5A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55757" y="6476433"/>
            <a:ext cx="256751" cy="26350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99AC4C9D-7798-7E4F-A846-40CB7A2963B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53345" y="6455121"/>
            <a:ext cx="890563" cy="306131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="" xmlns:a16="http://schemas.microsoft.com/office/drawing/2014/main" id="{C8800C15-E4EF-4D4B-B909-DF3DBFED821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271342" y="6425625"/>
            <a:ext cx="701458" cy="4323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FA74F0-3561-6E4B-9323-54D0640DAE4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2229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F7464C-7825-9149-9115-BB9C2ED00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3000" y="2063296"/>
            <a:ext cx="9089571" cy="8338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12467628-69B1-5540-8362-9ED62F685B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22438" y="2897188"/>
            <a:ext cx="9090025" cy="20113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757C42B-2D91-EB4B-9EE6-5134B2255F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11878" y="6474837"/>
            <a:ext cx="330200" cy="266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A21DA154-3498-FA45-B7E7-CC3031B022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55757" y="6476433"/>
            <a:ext cx="256751" cy="263508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="" xmlns:a16="http://schemas.microsoft.com/office/drawing/2014/main" id="{1DA7D828-FF48-FC43-9FCC-5ABFBD959C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5625"/>
            <a:ext cx="142602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hr-HR" dirty="0" smtClean="0"/>
              <a:t>25/05/2020</a:t>
            </a:r>
            <a:endParaRPr lang="en-GB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="" xmlns:a16="http://schemas.microsoft.com/office/drawing/2014/main" id="{890BB618-3280-CD48-AC58-88E420E4CB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71342" y="6425625"/>
            <a:ext cx="701458" cy="4323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FA74F0-3561-6E4B-9323-54D0640DAE4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="" xmlns:a16="http://schemas.microsoft.com/office/drawing/2014/main" id="{FC38E6ED-77F6-644C-AAB1-3C46B6E382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0549" y="6425625"/>
            <a:ext cx="54908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rd-alliance.org</a:t>
            </a:r>
            <a:r>
              <a:rPr lang="en-GB" dirty="0"/>
              <a:t> 		@</a:t>
            </a:r>
            <a:r>
              <a:rPr lang="en-GB" dirty="0" err="1"/>
              <a:t>resdatall</a:t>
            </a:r>
            <a:r>
              <a:rPr lang="en-GB" dirty="0"/>
              <a:t> | @</a:t>
            </a:r>
            <a:r>
              <a:rPr lang="en-GB" dirty="0" err="1"/>
              <a:t>rda_europe</a:t>
            </a:r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584BA5BF-B7BF-1847-AD03-65FB2C56AE0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53345" y="6455121"/>
            <a:ext cx="890563" cy="30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622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108292-335A-6343-9E6C-B6E6056F2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175705"/>
            <a:ext cx="9351936" cy="112401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A3CA086E-5ED3-3D45-A51C-15A937525F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5625"/>
            <a:ext cx="142602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hr-HR" dirty="0" smtClean="0"/>
              <a:t>25/05/2020</a:t>
            </a:r>
            <a:endParaRPr lang="en-GB" dirty="0" smtClean="0"/>
          </a:p>
        </p:txBody>
      </p:sp>
      <p:sp>
        <p:nvSpPr>
          <p:cNvPr id="9" name="Footer Placeholder 4">
            <a:extLst>
              <a:ext uri="{FF2B5EF4-FFF2-40B4-BE49-F238E27FC236}">
                <a16:creationId xmlns="" xmlns:a16="http://schemas.microsoft.com/office/drawing/2014/main" id="{56BF190A-3482-D741-810D-6E19FEEC69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0549" y="6425625"/>
            <a:ext cx="54908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rd-alliance.org</a:t>
            </a:r>
            <a:r>
              <a:rPr lang="en-GB" dirty="0"/>
              <a:t> 		@</a:t>
            </a:r>
            <a:r>
              <a:rPr lang="en-GB" dirty="0" err="1"/>
              <a:t>resdatall</a:t>
            </a:r>
            <a:r>
              <a:rPr lang="en-GB" dirty="0"/>
              <a:t> | @</a:t>
            </a:r>
            <a:r>
              <a:rPr lang="en-GB" dirty="0" err="1"/>
              <a:t>rda_europe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FFB1165-A356-1B41-B60C-6AF36EF2B2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11878" y="6474837"/>
            <a:ext cx="330200" cy="266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B919A6C-FA34-1442-AB36-D34C422824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55757" y="6476433"/>
            <a:ext cx="256751" cy="2635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3217AFD5-5F60-E346-9E54-281D719389A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53345" y="6455121"/>
            <a:ext cx="890563" cy="306131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="" xmlns:a16="http://schemas.microsoft.com/office/drawing/2014/main" id="{D4A9EC60-675E-8846-ABC5-E3137F89E6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71342" y="6425625"/>
            <a:ext cx="701458" cy="4323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FA74F0-3561-6E4B-9323-54D0640DAE4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91589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EA592D-36FB-A943-AEF8-B71F7E198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03C700F-2353-DF49-88CD-4C79F63FF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35D40BF-821F-2D40-9124-FF61D085EC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="" xmlns:a16="http://schemas.microsoft.com/office/drawing/2014/main" id="{FD559726-8905-1644-99C4-B848752060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5625"/>
            <a:ext cx="142602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hr-HR" dirty="0" smtClean="0"/>
              <a:t>25/05/2020</a:t>
            </a:r>
            <a:endParaRPr lang="en-GB" dirty="0" smtClean="0"/>
          </a:p>
        </p:txBody>
      </p:sp>
      <p:sp>
        <p:nvSpPr>
          <p:cNvPr id="11" name="Footer Placeholder 4">
            <a:extLst>
              <a:ext uri="{FF2B5EF4-FFF2-40B4-BE49-F238E27FC236}">
                <a16:creationId xmlns="" xmlns:a16="http://schemas.microsoft.com/office/drawing/2014/main" id="{8FC34FCA-4A2F-2D44-BAE9-D903085A35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0549" y="6425625"/>
            <a:ext cx="54908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rd-alliance.org</a:t>
            </a:r>
            <a:r>
              <a:rPr lang="en-GB" dirty="0"/>
              <a:t> 		@</a:t>
            </a:r>
            <a:r>
              <a:rPr lang="en-GB" dirty="0" err="1"/>
              <a:t>resdatall</a:t>
            </a:r>
            <a:r>
              <a:rPr lang="en-GB" dirty="0"/>
              <a:t> | @</a:t>
            </a:r>
            <a:r>
              <a:rPr lang="en-GB" dirty="0" err="1"/>
              <a:t>rda_europe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50E0665-645D-8442-B574-ED63F977B8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11878" y="6474837"/>
            <a:ext cx="330200" cy="266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E810F971-D284-FA41-B55F-956C95CDD9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55757" y="6476433"/>
            <a:ext cx="256751" cy="2635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44E27CC3-75F9-A24F-87B9-E26C89D8896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53345" y="6455121"/>
            <a:ext cx="890563" cy="306131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="" xmlns:a16="http://schemas.microsoft.com/office/drawing/2014/main" id="{B11AB820-FCE9-6347-8507-78CB2EA113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71342" y="6425625"/>
            <a:ext cx="701458" cy="4323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FA74F0-3561-6E4B-9323-54D0640DAE4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21448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2BEDD38-5806-F24A-BBE4-2C81FC87A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FD3ED03-9461-0447-9EEF-C9971176D5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3902C38-EA8F-8749-8C81-CAC922A24F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="" xmlns:a16="http://schemas.microsoft.com/office/drawing/2014/main" id="{61B81998-E3DA-FA4E-9903-E95E4711C6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5625"/>
            <a:ext cx="142602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hr-HR" dirty="0" smtClean="0"/>
              <a:t>27/02/2020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="" xmlns:a16="http://schemas.microsoft.com/office/drawing/2014/main" id="{A7BD1132-A7BF-0D4D-9FD2-0A4037E99F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0549" y="6425625"/>
            <a:ext cx="54908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rd-alliance.org</a:t>
            </a:r>
            <a:r>
              <a:rPr lang="en-GB" dirty="0"/>
              <a:t> 		@</a:t>
            </a:r>
            <a:r>
              <a:rPr lang="en-GB" dirty="0" err="1"/>
              <a:t>resdatall</a:t>
            </a:r>
            <a:r>
              <a:rPr lang="en-GB" dirty="0"/>
              <a:t> | @</a:t>
            </a:r>
            <a:r>
              <a:rPr lang="en-GB" dirty="0" err="1"/>
              <a:t>rda_europe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CB48B8FB-0DCB-A449-BE5F-A95190EB36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11878" y="6474837"/>
            <a:ext cx="330200" cy="266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2F2C7FE-1855-D642-8BCD-9571B9BE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55757" y="6476433"/>
            <a:ext cx="256751" cy="2635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E3E9537A-281A-1845-BAC4-12BA2117146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53345" y="6455121"/>
            <a:ext cx="890563" cy="306131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="" xmlns:a16="http://schemas.microsoft.com/office/drawing/2014/main" id="{4B4E6F0E-C286-1446-8B0C-2F3DE85223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71342" y="6425625"/>
            <a:ext cx="701458" cy="4323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FA74F0-3561-6E4B-9323-54D0640DAE4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7196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350053-2A83-CB47-BFFE-8FF2A233D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175705"/>
            <a:ext cx="9351936" cy="112401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9ED79E8-CA8C-8B40-8F39-C0C5604F52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Date Placeholder 3">
            <a:extLst>
              <a:ext uri="{FF2B5EF4-FFF2-40B4-BE49-F238E27FC236}">
                <a16:creationId xmlns="" xmlns:a16="http://schemas.microsoft.com/office/drawing/2014/main" id="{C8B937D7-07D6-AC47-A7BC-C14F64999C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5625"/>
            <a:ext cx="142602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hr-HR" dirty="0" smtClean="0"/>
              <a:t>25/05/2020</a:t>
            </a:r>
            <a:endParaRPr lang="en-GB" dirty="0" smtClean="0"/>
          </a:p>
        </p:txBody>
      </p:sp>
      <p:sp>
        <p:nvSpPr>
          <p:cNvPr id="10" name="Footer Placeholder 4">
            <a:extLst>
              <a:ext uri="{FF2B5EF4-FFF2-40B4-BE49-F238E27FC236}">
                <a16:creationId xmlns="" xmlns:a16="http://schemas.microsoft.com/office/drawing/2014/main" id="{2CFF0B0A-E5AB-4045-9445-83EBBF1204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0549" y="6425625"/>
            <a:ext cx="54908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rd-alliance.org</a:t>
            </a:r>
            <a:r>
              <a:rPr lang="en-GB" dirty="0"/>
              <a:t> 		@</a:t>
            </a:r>
            <a:r>
              <a:rPr lang="en-GB" dirty="0" err="1"/>
              <a:t>resdatall</a:t>
            </a:r>
            <a:r>
              <a:rPr lang="en-GB" dirty="0"/>
              <a:t> | @</a:t>
            </a:r>
            <a:r>
              <a:rPr lang="en-GB" dirty="0" err="1"/>
              <a:t>rda_europe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7CFB5E49-2F5E-764D-B593-F81D5874AF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11878" y="6474837"/>
            <a:ext cx="330200" cy="266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A3943CE7-5C1C-D741-83C1-AFC5D9AA78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55757" y="6476433"/>
            <a:ext cx="256751" cy="2635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3E8ED454-1D90-4A45-8F91-2D9CDE46A21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53345" y="6455121"/>
            <a:ext cx="890563" cy="306131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="" xmlns:a16="http://schemas.microsoft.com/office/drawing/2014/main" id="{A06121BE-7AE8-AB40-A63E-483E232F2E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71342" y="6425625"/>
            <a:ext cx="701458" cy="4323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FA74F0-3561-6E4B-9323-54D0640DAE4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27596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6B8BBEA0-EF46-B545-929F-86F41168A7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11C2B27-3CD4-D241-A024-4622EAAE0B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Date Placeholder 3">
            <a:extLst>
              <a:ext uri="{FF2B5EF4-FFF2-40B4-BE49-F238E27FC236}">
                <a16:creationId xmlns="" xmlns:a16="http://schemas.microsoft.com/office/drawing/2014/main" id="{2053ECE6-F9C4-5E43-AE0D-C5C474805A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5625"/>
            <a:ext cx="142602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hr-HR" dirty="0" smtClean="0"/>
              <a:t>25/05/2020</a:t>
            </a:r>
            <a:endParaRPr lang="en-GB" dirty="0" smtClean="0"/>
          </a:p>
        </p:txBody>
      </p:sp>
      <p:sp>
        <p:nvSpPr>
          <p:cNvPr id="10" name="Footer Placeholder 4">
            <a:extLst>
              <a:ext uri="{FF2B5EF4-FFF2-40B4-BE49-F238E27FC236}">
                <a16:creationId xmlns="" xmlns:a16="http://schemas.microsoft.com/office/drawing/2014/main" id="{C9E29663-7832-B349-8C07-6473D22ED7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0549" y="6425625"/>
            <a:ext cx="54908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rd-alliance.org</a:t>
            </a:r>
            <a:r>
              <a:rPr lang="en-GB" dirty="0"/>
              <a:t> 		@</a:t>
            </a:r>
            <a:r>
              <a:rPr lang="en-GB" dirty="0" err="1"/>
              <a:t>resdatall</a:t>
            </a:r>
            <a:r>
              <a:rPr lang="en-GB" dirty="0"/>
              <a:t> | @</a:t>
            </a:r>
            <a:r>
              <a:rPr lang="en-GB" dirty="0" err="1"/>
              <a:t>rda_europe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836FB4A3-2833-4D46-831D-F6BA0CCA9A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11878" y="6474837"/>
            <a:ext cx="330200" cy="266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1D4B8717-0973-D642-A07F-5D15341FAC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55757" y="6476433"/>
            <a:ext cx="256751" cy="2635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281B4203-5F25-9C42-8067-11A52557808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53345" y="6455121"/>
            <a:ext cx="890563" cy="306131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="" xmlns:a16="http://schemas.microsoft.com/office/drawing/2014/main" id="{23EC5A67-F65C-CE49-8053-5051A10A0B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71342" y="6425625"/>
            <a:ext cx="701458" cy="4323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FA74F0-3561-6E4B-9323-54D0640DAE4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31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CFFE0C-C5EE-F44F-AE83-68E84D8B3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284880"/>
            <a:ext cx="9351936" cy="1094450"/>
          </a:xfrm>
          <a:prstGeom prst="rect">
            <a:avLst/>
          </a:prstGeom>
        </p:spPr>
        <p:txBody>
          <a:bodyPr tIns="72000" bIns="72000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7C3F343-491A-6541-9920-A8D4C66138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Date Placeholder 3">
            <a:extLst>
              <a:ext uri="{FF2B5EF4-FFF2-40B4-BE49-F238E27FC236}">
                <a16:creationId xmlns="" xmlns:a16="http://schemas.microsoft.com/office/drawing/2014/main" id="{E1DF0D7D-30D6-EF42-B19F-7C396C0AD5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5625"/>
            <a:ext cx="142602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hr-HR" dirty="0" smtClean="0"/>
              <a:t>25/05/2020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="" xmlns:a16="http://schemas.microsoft.com/office/drawing/2014/main" id="{BEB61735-C7F5-7347-BF21-A4BC54AC8B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0549" y="6425625"/>
            <a:ext cx="54908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rd-alliance.org</a:t>
            </a:r>
            <a:r>
              <a:rPr lang="en-GB" dirty="0"/>
              <a:t> 		@</a:t>
            </a:r>
            <a:r>
              <a:rPr lang="en-GB" dirty="0" err="1"/>
              <a:t>resdatall</a:t>
            </a:r>
            <a:r>
              <a:rPr lang="en-GB" dirty="0"/>
              <a:t> | @</a:t>
            </a:r>
            <a:r>
              <a:rPr lang="en-GB" dirty="0" err="1"/>
              <a:t>rda_europe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B4AD60D8-EC39-E14B-BEC9-AA566B4C20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11878" y="6474837"/>
            <a:ext cx="330200" cy="2667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51E7A6C-1F83-DF45-9323-F1D4D17016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55757" y="6476433"/>
            <a:ext cx="256751" cy="26350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42CD6344-C28F-AC49-89E8-C1F3092F0B4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53345" y="6455121"/>
            <a:ext cx="890563" cy="306131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="" xmlns:a16="http://schemas.microsoft.com/office/drawing/2014/main" id="{9FA615DD-D33B-364F-A43D-F2730E2508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71342" y="6425625"/>
            <a:ext cx="701458" cy="4323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FA74F0-3561-6E4B-9323-54D0640DAE4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2052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="" xmlns:a16="http://schemas.microsoft.com/office/drawing/2014/main" id="{267366DF-1426-824B-867E-681E6944FA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5625"/>
            <a:ext cx="142602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hr-HR" dirty="0" smtClean="0"/>
              <a:t>25/05/2020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7EABBAD5-E803-B94C-B63F-5C49361358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0549" y="6425625"/>
            <a:ext cx="54908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rd-alliance.org</a:t>
            </a:r>
            <a:r>
              <a:rPr lang="en-GB" dirty="0"/>
              <a:t> 		@</a:t>
            </a:r>
            <a:r>
              <a:rPr lang="en-GB" dirty="0" err="1"/>
              <a:t>resdatall</a:t>
            </a:r>
            <a:r>
              <a:rPr lang="en-GB" dirty="0"/>
              <a:t> | @</a:t>
            </a:r>
            <a:r>
              <a:rPr lang="en-GB" dirty="0" err="1"/>
              <a:t>rda_europe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DA98D30-E850-2C4F-81FD-6DF1BFB0D1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11878" y="6474837"/>
            <a:ext cx="330200" cy="266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0FF5D01-E7B2-DD49-87EB-B35E0EA8C7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55757" y="6476433"/>
            <a:ext cx="256751" cy="2635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9D97E16-3133-E444-AFF4-0A88FDD50B5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53345" y="6455121"/>
            <a:ext cx="890563" cy="306131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="" xmlns:a16="http://schemas.microsoft.com/office/drawing/2014/main" id="{64CCD623-924D-D842-B17A-D3C9770048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71342" y="6425625"/>
            <a:ext cx="701458" cy="4323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FA74F0-3561-6E4B-9323-54D0640DAE4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5799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59E5B4-26B9-FA45-B6B2-8FB874052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428B66D-5FCD-124C-AFAC-BBFD8B35D4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="" xmlns:a16="http://schemas.microsoft.com/office/drawing/2014/main" id="{759A63CC-D39F-0F4B-AFAE-81F3625A8F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5625"/>
            <a:ext cx="142602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hr-HR" dirty="0" smtClean="0"/>
              <a:t>25/05/2020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="" xmlns:a16="http://schemas.microsoft.com/office/drawing/2014/main" id="{D23F5DC9-EA2B-144B-9EF9-3E78AFE49E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0549" y="6425625"/>
            <a:ext cx="54908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rd-alliance.org</a:t>
            </a:r>
            <a:r>
              <a:rPr lang="en-GB" dirty="0"/>
              <a:t> 		@</a:t>
            </a:r>
            <a:r>
              <a:rPr lang="en-GB" dirty="0" err="1"/>
              <a:t>resdatall</a:t>
            </a:r>
            <a:r>
              <a:rPr lang="en-GB" dirty="0"/>
              <a:t> | @</a:t>
            </a:r>
            <a:r>
              <a:rPr lang="en-GB" dirty="0" err="1"/>
              <a:t>rda_europe</a:t>
            </a:r>
            <a:endParaRPr lang="en-GB" dirty="0"/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006DB25B-749B-CF43-981C-03AF53A87D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11878" y="6474837"/>
            <a:ext cx="330200" cy="2667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729D6995-2861-8046-90A9-433F65AB80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55757" y="6476433"/>
            <a:ext cx="256751" cy="26350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86CE23C1-ED46-784B-8A75-2A7EFEE75E2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53345" y="6455121"/>
            <a:ext cx="890563" cy="306131"/>
          </a:xfrm>
          <a:prstGeom prst="rect">
            <a:avLst/>
          </a:prstGeom>
        </p:spPr>
      </p:pic>
      <p:sp>
        <p:nvSpPr>
          <p:cNvPr id="23" name="Slide Number Placeholder 5">
            <a:extLst>
              <a:ext uri="{FF2B5EF4-FFF2-40B4-BE49-F238E27FC236}">
                <a16:creationId xmlns="" xmlns:a16="http://schemas.microsoft.com/office/drawing/2014/main" id="{27FAD90D-687C-874D-B75D-827900D468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71342" y="6425625"/>
            <a:ext cx="701458" cy="4323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FA74F0-3561-6E4B-9323-54D0640DAE4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2221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ED2E79-A772-2E47-A52A-EBF7855E7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175705"/>
            <a:ext cx="9351936" cy="112401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A7F2862-3ACA-F044-9CE4-8E7ECC2909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CFA3BF6-0DAF-6145-8F84-BDA51CEF4A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Date Placeholder 3">
            <a:extLst>
              <a:ext uri="{FF2B5EF4-FFF2-40B4-BE49-F238E27FC236}">
                <a16:creationId xmlns="" xmlns:a16="http://schemas.microsoft.com/office/drawing/2014/main" id="{7BC97060-5044-D54A-86E6-B1928C99E7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5625"/>
            <a:ext cx="142602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hr-HR" dirty="0" smtClean="0"/>
              <a:t>25/05/2020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="" xmlns:a16="http://schemas.microsoft.com/office/drawing/2014/main" id="{06DC85B1-8B74-E041-8C7C-1E73D4E3C1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0549" y="6425625"/>
            <a:ext cx="54908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rd-alliance.org</a:t>
            </a:r>
            <a:r>
              <a:rPr lang="en-GB" dirty="0"/>
              <a:t> 		@</a:t>
            </a:r>
            <a:r>
              <a:rPr lang="en-GB" dirty="0" err="1"/>
              <a:t>resdatall</a:t>
            </a:r>
            <a:r>
              <a:rPr lang="en-GB" dirty="0"/>
              <a:t> | @</a:t>
            </a:r>
            <a:r>
              <a:rPr lang="en-GB" dirty="0" err="1"/>
              <a:t>rda_europe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5F852728-C874-3B45-A35D-06DC0FD98A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11878" y="6474837"/>
            <a:ext cx="330200" cy="266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C510993A-6920-A24D-8106-35FD2BAD4C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55757" y="6476433"/>
            <a:ext cx="256751" cy="2635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687812A-0653-E541-9422-0D6707FC5E9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53345" y="6455121"/>
            <a:ext cx="890563" cy="306131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="" xmlns:a16="http://schemas.microsoft.com/office/drawing/2014/main" id="{AC2ADFE8-F55C-F748-A30E-FB0D5E1C89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71342" y="6425625"/>
            <a:ext cx="701458" cy="4323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FA74F0-3561-6E4B-9323-54D0640DAE4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0560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C493D9-4760-7F4E-B17D-8EBAC3D99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4228" y="365125"/>
            <a:ext cx="9091159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53D42CF-9981-A143-B6FF-7140386F7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CE0E500-0A73-F145-93D0-F23219DD08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260472B-D74C-734C-A6CA-8A53AB2CE3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C2C4B6A-F33A-4E4A-BB0F-65A70945E6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Date Placeholder 3">
            <a:extLst>
              <a:ext uri="{FF2B5EF4-FFF2-40B4-BE49-F238E27FC236}">
                <a16:creationId xmlns="" xmlns:a16="http://schemas.microsoft.com/office/drawing/2014/main" id="{E272DE47-5475-BC48-B944-894132BD3F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5625"/>
            <a:ext cx="142602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hr-HR" dirty="0" smtClean="0"/>
              <a:t>25/05/2020</a:t>
            </a:r>
            <a:endParaRPr lang="en-GB" dirty="0" smtClean="0"/>
          </a:p>
        </p:txBody>
      </p:sp>
      <p:sp>
        <p:nvSpPr>
          <p:cNvPr id="13" name="Footer Placeholder 4">
            <a:extLst>
              <a:ext uri="{FF2B5EF4-FFF2-40B4-BE49-F238E27FC236}">
                <a16:creationId xmlns="" xmlns:a16="http://schemas.microsoft.com/office/drawing/2014/main" id="{67EE3C2B-DCA3-9745-83F1-87E39AD0F13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350549" y="6425625"/>
            <a:ext cx="54908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rd-alliance.org</a:t>
            </a:r>
            <a:r>
              <a:rPr lang="en-GB" dirty="0"/>
              <a:t> 		@</a:t>
            </a:r>
            <a:r>
              <a:rPr lang="en-GB" dirty="0" err="1"/>
              <a:t>resdatall</a:t>
            </a:r>
            <a:r>
              <a:rPr lang="en-GB" dirty="0"/>
              <a:t> | @</a:t>
            </a:r>
            <a:r>
              <a:rPr lang="en-GB" dirty="0" err="1"/>
              <a:t>rda_europe</a:t>
            </a:r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B36E172-8998-BD4E-A5A8-1B99851456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11878" y="6474837"/>
            <a:ext cx="330200" cy="2667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4DED8993-A768-6446-AFCB-ED6E985F5A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55757" y="6476433"/>
            <a:ext cx="256751" cy="26350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99AC4C9D-7798-7E4F-A846-40CB7A2963B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53345" y="6455121"/>
            <a:ext cx="890563" cy="306131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="" xmlns:a16="http://schemas.microsoft.com/office/drawing/2014/main" id="{C8800C15-E4EF-4D4B-B909-DF3DBFED821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271342" y="6425625"/>
            <a:ext cx="701458" cy="4323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FA74F0-3561-6E4B-9323-54D0640DAE4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9225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108292-335A-6343-9E6C-B6E6056F2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175705"/>
            <a:ext cx="9351936" cy="112401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A3CA086E-5ED3-3D45-A51C-15A937525F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5625"/>
            <a:ext cx="142602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hr-HR" dirty="0" smtClean="0"/>
              <a:t>25/05/2020</a:t>
            </a:r>
            <a:endParaRPr lang="en-GB" dirty="0" smtClean="0"/>
          </a:p>
        </p:txBody>
      </p:sp>
      <p:sp>
        <p:nvSpPr>
          <p:cNvPr id="9" name="Footer Placeholder 4">
            <a:extLst>
              <a:ext uri="{FF2B5EF4-FFF2-40B4-BE49-F238E27FC236}">
                <a16:creationId xmlns="" xmlns:a16="http://schemas.microsoft.com/office/drawing/2014/main" id="{56BF190A-3482-D741-810D-6E19FEEC69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0549" y="6425625"/>
            <a:ext cx="54908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rd-alliance.org</a:t>
            </a:r>
            <a:r>
              <a:rPr lang="en-GB" dirty="0"/>
              <a:t> 		@</a:t>
            </a:r>
            <a:r>
              <a:rPr lang="en-GB" dirty="0" err="1"/>
              <a:t>resdatall</a:t>
            </a:r>
            <a:r>
              <a:rPr lang="en-GB" dirty="0"/>
              <a:t> | @</a:t>
            </a:r>
            <a:r>
              <a:rPr lang="en-GB" dirty="0" err="1"/>
              <a:t>rda_europe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FFB1165-A356-1B41-B60C-6AF36EF2B2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11878" y="6474837"/>
            <a:ext cx="330200" cy="266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B919A6C-FA34-1442-AB36-D34C422824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55757" y="6476433"/>
            <a:ext cx="256751" cy="2635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3217AFD5-5F60-E346-9E54-281D719389A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53345" y="6455121"/>
            <a:ext cx="890563" cy="306131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="" xmlns:a16="http://schemas.microsoft.com/office/drawing/2014/main" id="{D4A9EC60-675E-8846-ABC5-E3137F89E6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71342" y="6425625"/>
            <a:ext cx="701458" cy="4323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FA74F0-3561-6E4B-9323-54D0640DAE4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5730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EA592D-36FB-A943-AEF8-B71F7E198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03C700F-2353-DF49-88CD-4C79F63FF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35D40BF-821F-2D40-9124-FF61D085EC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="" xmlns:a16="http://schemas.microsoft.com/office/drawing/2014/main" id="{FD559726-8905-1644-99C4-B848752060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5625"/>
            <a:ext cx="142602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hr-HR" dirty="0" smtClean="0"/>
              <a:t>25/05/2020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="" xmlns:a16="http://schemas.microsoft.com/office/drawing/2014/main" id="{8FC34FCA-4A2F-2D44-BAE9-D903085A35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0549" y="6425625"/>
            <a:ext cx="54908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rd-alliance.org</a:t>
            </a:r>
            <a:r>
              <a:rPr lang="en-GB" dirty="0"/>
              <a:t> 		@</a:t>
            </a:r>
            <a:r>
              <a:rPr lang="en-GB" dirty="0" err="1"/>
              <a:t>resdatall</a:t>
            </a:r>
            <a:r>
              <a:rPr lang="en-GB" dirty="0"/>
              <a:t> | @</a:t>
            </a:r>
            <a:r>
              <a:rPr lang="en-GB" dirty="0" err="1"/>
              <a:t>rda_europe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50E0665-645D-8442-B574-ED63F977B8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11878" y="6474837"/>
            <a:ext cx="330200" cy="266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E810F971-D284-FA41-B55F-956C95CDD9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55757" y="6476433"/>
            <a:ext cx="256751" cy="2635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44E27CC3-75F9-A24F-87B9-E26C89D8896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53345" y="6455121"/>
            <a:ext cx="890563" cy="306131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="" xmlns:a16="http://schemas.microsoft.com/office/drawing/2014/main" id="{B11AB820-FCE9-6347-8507-78CB2EA113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71342" y="6425625"/>
            <a:ext cx="701458" cy="4323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FA74F0-3561-6E4B-9323-54D0640DAE4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5425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F376865C-7514-884B-A181-A90F88410C2F}"/>
              </a:ext>
            </a:extLst>
          </p:cNvPr>
          <p:cNvSpPr/>
          <p:nvPr userDrawn="1"/>
        </p:nvSpPr>
        <p:spPr>
          <a:xfrm>
            <a:off x="-1" y="6356350"/>
            <a:ext cx="12192001" cy="501650"/>
          </a:xfrm>
          <a:prstGeom prst="rect">
            <a:avLst/>
          </a:prstGeom>
          <a:solidFill>
            <a:srgbClr val="844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956EDA8-39B3-D341-B036-0739AF1E80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alphaModFix amt="5000"/>
          </a:blip>
          <a:srcRect l="-1" t="37372" r="8397" b="2618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4AC5540-975B-7546-8A87-DBB52AFB0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27992"/>
            <a:ext cx="10723536" cy="45489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2FD0181-6AA7-7845-97B5-3539A8AB4205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31179" y="313800"/>
            <a:ext cx="1947441" cy="922472"/>
          </a:xfrm>
          <a:prstGeom prst="rect">
            <a:avLst/>
          </a:prstGeom>
        </p:spPr>
      </p:pic>
      <p:sp>
        <p:nvSpPr>
          <p:cNvPr id="18" name="Title Placeholder 17">
            <a:extLst>
              <a:ext uri="{FF2B5EF4-FFF2-40B4-BE49-F238E27FC236}">
                <a16:creationId xmlns="" xmlns:a16="http://schemas.microsoft.com/office/drawing/2014/main" id="{F4E5169B-DAC1-274F-8697-2A5E3A90C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4228" y="365125"/>
            <a:ext cx="9089571" cy="833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3162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5" r:id="rId4"/>
    <p:sldLayoutId id="2147483651" r:id="rId5"/>
    <p:sldLayoutId id="2147483652" r:id="rId6"/>
    <p:sldLayoutId id="2147483653" r:id="rId7"/>
    <p:sldLayoutId id="2147483654" r:id="rId8"/>
    <p:sldLayoutId id="2147483656" r:id="rId9"/>
    <p:sldLayoutId id="2147483657" r:id="rId10"/>
    <p:sldLayoutId id="2147483658" r:id="rId11"/>
    <p:sldLayoutId id="2147483659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79B94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9B94E"/>
        </a:buClr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9B94E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9B94E"/>
        </a:buClr>
        <a:buFont typeface="Wingdings" pitchFamily="2" charset="2"/>
        <a:buChar char="v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9B94E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F376865C-7514-884B-A181-A90F88410C2F}"/>
              </a:ext>
            </a:extLst>
          </p:cNvPr>
          <p:cNvSpPr/>
          <p:nvPr userDrawn="1"/>
        </p:nvSpPr>
        <p:spPr>
          <a:xfrm>
            <a:off x="-1" y="6356350"/>
            <a:ext cx="12192001" cy="501650"/>
          </a:xfrm>
          <a:prstGeom prst="rect">
            <a:avLst/>
          </a:prstGeom>
          <a:solidFill>
            <a:srgbClr val="844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4AC5540-975B-7546-8A87-DBB52AFB0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27992"/>
            <a:ext cx="10723536" cy="45489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2FD0181-6AA7-7845-97B5-3539A8AB420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31179" y="313800"/>
            <a:ext cx="1947441" cy="922472"/>
          </a:xfrm>
          <a:prstGeom prst="rect">
            <a:avLst/>
          </a:prstGeom>
        </p:spPr>
      </p:pic>
      <p:sp>
        <p:nvSpPr>
          <p:cNvPr id="18" name="Title Placeholder 17">
            <a:extLst>
              <a:ext uri="{FF2B5EF4-FFF2-40B4-BE49-F238E27FC236}">
                <a16:creationId xmlns="" xmlns:a16="http://schemas.microsoft.com/office/drawing/2014/main" id="{F4E5169B-DAC1-274F-8697-2A5E3A90C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4228" y="365125"/>
            <a:ext cx="9089571" cy="833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3616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79B94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9B94E"/>
        </a:buClr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9B94E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9B94E"/>
        </a:buClr>
        <a:buFont typeface="Wingdings" pitchFamily="2" charset="2"/>
        <a:buChar char="v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9B94E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rd-alliance.org/group/fairsharing-registry-connecting-data-policies-standards-databases-wg/outcomes/fairsharing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="" xmlns:a16="http://schemas.microsoft.com/office/drawing/2014/main" id="{2D88E2B1-F7B6-BD40-8594-83DBB67A66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6783" y="3454234"/>
            <a:ext cx="9144000" cy="1655762"/>
          </a:xfrm>
        </p:spPr>
        <p:txBody>
          <a:bodyPr/>
          <a:lstStyle/>
          <a:p>
            <a:r>
              <a:rPr lang="hr-HR" dirty="0" smtClean="0"/>
              <a:t>Ivana </a:t>
            </a:r>
            <a:r>
              <a:rPr lang="hr-HR" dirty="0" err="1" smtClean="0"/>
              <a:t>Turk</a:t>
            </a:r>
            <a:endParaRPr lang="hr-HR" dirty="0" smtClean="0"/>
          </a:p>
          <a:p>
            <a:r>
              <a:rPr lang="hr-HR" dirty="0" smtClean="0"/>
              <a:t>Gradska i sveučilišna knjižnica Osijek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4DFD43D7-2627-BA42-819E-ABE9BCE7D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23 smjernice: podrška za upravljanje istraživačkim podacima </a:t>
            </a:r>
            <a:r>
              <a:rPr lang="nl-NL" dirty="0" smtClean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– pregled </a:t>
            </a:r>
            <a:r>
              <a:rPr lang="nl-NL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RDA output-a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134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Citiranje istraživačkih podataka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Promovirajte akademsku čestitost pravilnim citiranjem istraživačkih podataka, koristeći pritom trajne identifikatore te povezujte istraživačke podatke s radovima koji se temelje na tim podacima</a:t>
            </a:r>
          </a:p>
          <a:p>
            <a:r>
              <a:rPr lang="nl-NL" dirty="0"/>
              <a:t>Naučite kako ispravno citirati </a:t>
            </a:r>
            <a:r>
              <a:rPr lang="nl-NL" dirty="0" smtClean="0"/>
              <a:t>podatke</a:t>
            </a:r>
            <a:endParaRPr lang="nl-NL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hr-HR" dirty="0"/>
              <a:t>25/05/2020</a:t>
            </a:r>
            <a:endParaRPr lang="en-GB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rd-alliance.org 		@resdatall | @rda_europe</a:t>
            </a:r>
            <a:endParaRPr lang="en-GB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FA74F0-3561-6E4B-9323-54D0640DAE41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5748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Licenciranje podataka i zaštita privatnosti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Prilikom prikupljanja i djeljenja podataka koristite prikladne licencije i pravilno se nosite s osjetljivim i povjerljivim podacima</a:t>
            </a:r>
          </a:p>
          <a:p>
            <a:r>
              <a:rPr lang="nl-NL" dirty="0"/>
              <a:t>O odabiru licencije za istraživačke podatke informirajte se na stranicama </a:t>
            </a:r>
            <a:r>
              <a:rPr lang="nl-NL" b="1" dirty="0"/>
              <a:t>Digital Curation Centre-a</a:t>
            </a:r>
            <a:r>
              <a:rPr lang="nl-NL" dirty="0"/>
              <a:t>, a o (ponovnom) korištenju podataka na stranicama </a:t>
            </a:r>
            <a:r>
              <a:rPr lang="nl-NL" b="1" dirty="0"/>
              <a:t>OpenAIRE-a</a:t>
            </a:r>
            <a:endParaRPr lang="nl-NL" dirty="0"/>
          </a:p>
          <a:p>
            <a:r>
              <a:rPr lang="nl-NL" dirty="0"/>
              <a:t>O zaštiti privatnosti, osjetljivim podaci i anonimizaciji saznajte na stranicama </a:t>
            </a:r>
            <a:r>
              <a:rPr lang="nl-NL" b="1" dirty="0"/>
              <a:t>Consortium of European Social Science Data Archives </a:t>
            </a:r>
            <a:r>
              <a:rPr lang="nl-NL" dirty="0"/>
              <a:t>ili </a:t>
            </a:r>
            <a:r>
              <a:rPr lang="nl-NL" b="1" dirty="0"/>
              <a:t>LCRDM-a (National Coordination Point Research Data Management</a:t>
            </a:r>
            <a:r>
              <a:rPr lang="nl-NL" b="1" dirty="0" smtClean="0"/>
              <a:t>)</a:t>
            </a:r>
            <a:endParaRPr lang="nl-NL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hr-HR" dirty="0"/>
              <a:t>25/05/2020</a:t>
            </a:r>
            <a:endParaRPr lang="en-GB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rd-alliance.org 		@resdatall | @rda_europe</a:t>
            </a:r>
            <a:endParaRPr lang="en-GB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FA74F0-3561-6E4B-9323-54D0640DAE41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8504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Digitalno očuvanje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Surađujte sa zajednicom arhivista u svrhu razvoja i implementacije infrastrukture i prakse koje će osigurati dostupnost i upotrebljivost zbirki podataka za pet, dvadeset, pedeset, stotinu ili više godina</a:t>
            </a:r>
          </a:p>
          <a:p>
            <a:r>
              <a:rPr lang="nl-NL" dirty="0"/>
              <a:t>Shvatite terminologiju i standarde za digitalne arhive koristeći referentni model Open Archival Information System (</a:t>
            </a:r>
            <a:r>
              <a:rPr lang="nl-NL" b="1" dirty="0"/>
              <a:t>OAIS</a:t>
            </a:r>
            <a:r>
              <a:rPr lang="nl-NL" dirty="0"/>
              <a:t>) i postupke certificiranja koji potvrđuju pouzdanost digitalnih repozitorija, poput </a:t>
            </a:r>
            <a:r>
              <a:rPr lang="nl-NL" b="1" dirty="0"/>
              <a:t>CoreTrustSeal </a:t>
            </a:r>
            <a:r>
              <a:rPr lang="nl-NL" dirty="0"/>
              <a:t>i </a:t>
            </a:r>
            <a:r>
              <a:rPr lang="nl-NL" b="1" dirty="0"/>
              <a:t>ISO 16363</a:t>
            </a:r>
            <a:endParaRPr lang="nl-NL" dirty="0"/>
          </a:p>
          <a:p>
            <a:r>
              <a:rPr lang="nl-NL" dirty="0"/>
              <a:t>Pronađite dostupne alate koji vam mogu pomoći pri digitalnoj zaštiti, koristeći </a:t>
            </a:r>
            <a:r>
              <a:rPr lang="nl-NL" b="1" dirty="0" smtClean="0"/>
              <a:t>COPTR</a:t>
            </a:r>
            <a:endParaRPr lang="nl-NL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hr-HR" dirty="0"/>
              <a:t>25/05/2020</a:t>
            </a:r>
            <a:endParaRPr lang="en-GB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rd-alliance.org 		@resdatall | @rda_europe</a:t>
            </a:r>
            <a:endParaRPr lang="en-GB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FA74F0-3561-6E4B-9323-54D0640DAE41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3212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Repozitoriji istraživačkih podataka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Koristite institucijske i tematske repozitorije za objavu i arhiviranje skupova podataka i pomozite istraživačima da identificiraju druge, odgovarajuće repozitorije</a:t>
            </a:r>
          </a:p>
          <a:p>
            <a:r>
              <a:rPr lang="nl-NL" dirty="0"/>
              <a:t>Svi repozitoriji u </a:t>
            </a:r>
            <a:r>
              <a:rPr lang="nl-NL" b="1" dirty="0"/>
              <a:t>Dabru </a:t>
            </a:r>
            <a:r>
              <a:rPr lang="nl-NL" dirty="0"/>
              <a:t>podržavaju objavljivanje istraživačkih podataka. Pohranite istraživačke podatke u repozitoriju svoje ustanove</a:t>
            </a:r>
          </a:p>
          <a:p>
            <a:r>
              <a:rPr lang="nl-NL" dirty="0"/>
              <a:t>Svoje podatke možete pohraniti i u </a:t>
            </a:r>
            <a:r>
              <a:rPr lang="nl-NL" b="1" dirty="0"/>
              <a:t>Zenodu </a:t>
            </a:r>
            <a:r>
              <a:rPr lang="nl-NL" dirty="0"/>
              <a:t>ili odaberite odgovarajući repozitorij za pohranu na </a:t>
            </a:r>
            <a:r>
              <a:rPr lang="nl-NL" b="1" dirty="0"/>
              <a:t>re3data.org</a:t>
            </a:r>
            <a:r>
              <a:rPr lang="nl-NL" dirty="0"/>
              <a:t>, registru repozitorija istraživačkih </a:t>
            </a:r>
            <a:r>
              <a:rPr lang="nl-NL" dirty="0" smtClean="0"/>
              <a:t>podataka</a:t>
            </a:r>
            <a:endParaRPr lang="nl-NL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hr-HR" dirty="0"/>
              <a:t>25/05/2020</a:t>
            </a:r>
            <a:endParaRPr lang="en-GB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rd-alliance.org 		@resdatall | @rda_europe</a:t>
            </a:r>
            <a:endParaRPr lang="en-GB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FA74F0-3561-6E4B-9323-54D0640DAE41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3921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Uključivanje u zajednicu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Povežite se sa zajednicom istraživača, financijera, izdavača, knjižničara i ostalih entuzijasta te sudjelujte u dijeljenju ideja i razvoju rješenja za upravljanje istraživačkim podacima</a:t>
            </a:r>
          </a:p>
          <a:p>
            <a:r>
              <a:rPr lang="nl-NL" dirty="0"/>
              <a:t>Postanite dio međunarodne zajednice za dijeljenje istraživačkih podataka. 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hr-HR" dirty="0"/>
              <a:t>25/05/2020</a:t>
            </a:r>
            <a:endParaRPr lang="en-GB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rd-alliance.org 		@resdatall | @rda_europe</a:t>
            </a:r>
            <a:endParaRPr lang="en-GB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FA74F0-3561-6E4B-9323-54D0640DAE41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7135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E2389E6-A045-464D-8B8F-00BE2B137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RDA smjernice i rezultati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5F3989C-F9E0-B14B-8216-233156CCA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 smtClean="0"/>
              <a:t>RDA </a:t>
            </a:r>
            <a:r>
              <a:rPr lang="nl-NL" b="1" dirty="0"/>
              <a:t>outputi</a:t>
            </a:r>
            <a:r>
              <a:rPr lang="nl-NL" dirty="0"/>
              <a:t> (radni rezultati) su rješenja tehničke i socijalne infrastrukture koja su razvili RDA radne ili interesne skupine koje omogućavaju dijeljenje, razmjenu i interoperabilnost </a:t>
            </a:r>
            <a:r>
              <a:rPr lang="nl-NL" dirty="0" smtClean="0"/>
              <a:t>podataka</a:t>
            </a:r>
            <a:endParaRPr lang="hr-HR" dirty="0" smtClean="0"/>
          </a:p>
          <a:p>
            <a:r>
              <a:rPr lang="nl-NL" dirty="0"/>
              <a:t>Ti Outputi imaju važan utjecaj na dva područja: rješavanje problema te uključivanje i/ili usvajanje u infrastrukturna okruženja  pojedinaca, projekata ili </a:t>
            </a:r>
            <a:r>
              <a:rPr lang="nl-NL" dirty="0" smtClean="0"/>
              <a:t>organizacija</a:t>
            </a:r>
            <a:endParaRPr lang="hr-HR" dirty="0" smtClean="0"/>
          </a:p>
          <a:p>
            <a:r>
              <a:rPr lang="nl-NL" dirty="0"/>
              <a:t>Kao organizaciji, cilj RDA je proširiti svijest i usvajanje ovih Outputa, a samim time i njihovog utjecaja, u svim regijama </a:t>
            </a:r>
            <a:r>
              <a:rPr lang="nl-NL" dirty="0" smtClean="0"/>
              <a:t>svijeta</a:t>
            </a:r>
            <a:endParaRPr lang="nl-NL" dirty="0"/>
          </a:p>
          <a:p>
            <a:endParaRPr lang="nl-NL" dirty="0"/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D1271C0-B2E6-B148-AD66-8653CADA8EF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hr-HR" dirty="0"/>
              <a:t>25/05/2020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BB3E980-2735-3E4B-9973-4B65712C5A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71342" y="6425625"/>
            <a:ext cx="1082458" cy="365125"/>
          </a:xfrm>
          <a:prstGeom prst="rect">
            <a:avLst/>
          </a:prstGeom>
        </p:spPr>
        <p:txBody>
          <a:bodyPr/>
          <a:lstStyle/>
          <a:p>
            <a:fld id="{D4FA74F0-3561-6E4B-9323-54D0640DAE41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EF270A8-F201-F247-9492-E4641D3AB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rd-alliance.org 		@resdatall | @rda_europe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2882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Vrste RDA rješenja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 </a:t>
            </a:r>
            <a:r>
              <a:rPr lang="nl-NL" sz="3600" dirty="0"/>
              <a:t>Prema RDA, Outputi imaju sljedeće klasifikacije</a:t>
            </a:r>
            <a:r>
              <a:rPr lang="nl-NL" sz="3600" dirty="0" smtClean="0"/>
              <a:t>:</a:t>
            </a:r>
            <a:endParaRPr lang="hr-HR" sz="3600" dirty="0" smtClean="0"/>
          </a:p>
          <a:p>
            <a:pPr lvl="1"/>
            <a:r>
              <a:rPr lang="nl-NL" sz="3200" dirty="0" smtClean="0"/>
              <a:t>RDA </a:t>
            </a:r>
            <a:r>
              <a:rPr lang="nl-NL" sz="3200" dirty="0"/>
              <a:t>preporuke – donose ih RDA radne skupine</a:t>
            </a:r>
          </a:p>
          <a:p>
            <a:pPr lvl="1"/>
            <a:r>
              <a:rPr lang="nl-NL" sz="3200" dirty="0"/>
              <a:t>Podržani outputi - donosi ih bilo koja RDA skupina</a:t>
            </a:r>
          </a:p>
          <a:p>
            <a:pPr lvl="1"/>
            <a:r>
              <a:rPr lang="nl-NL" sz="3200" dirty="0"/>
              <a:t>Ostali outputi - donosi ih bilo koja RDA skupina</a:t>
            </a:r>
          </a:p>
          <a:p>
            <a:pPr lvl="1"/>
            <a:endParaRPr lang="nl-NL" sz="2000" dirty="0"/>
          </a:p>
          <a:p>
            <a:endParaRPr lang="hr-HR" sz="2400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hr-HR" dirty="0"/>
              <a:t>25/05/2020</a:t>
            </a:r>
            <a:endParaRPr lang="en-GB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rd-alliance.org 		@resdatall | @rda_europe</a:t>
            </a:r>
            <a:endParaRPr lang="en-GB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FA74F0-3561-6E4B-9323-54D0640DAE41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3874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b="1" dirty="0"/>
              <a:t>RDA preporuke </a:t>
            </a:r>
            <a:r>
              <a:rPr lang="nl-NL" dirty="0"/>
              <a:t>su službeni, utvrđeni rezultati RDA i smatraju se </a:t>
            </a:r>
            <a:r>
              <a:rPr lang="nl-NL" i="1" dirty="0"/>
              <a:t>flagship</a:t>
            </a:r>
            <a:r>
              <a:rPr lang="nl-NL" dirty="0"/>
              <a:t> Outputima </a:t>
            </a:r>
          </a:p>
          <a:p>
            <a:r>
              <a:rPr lang="nl-NL" dirty="0"/>
              <a:t>One su prošle formalne faze rasprave, komentiranja i donošenja odluka, tako da ih možemo usporediti sa standardima koje postavile i utvrdile druge organizacije</a:t>
            </a:r>
          </a:p>
          <a:p>
            <a:r>
              <a:rPr lang="nl-NL" dirty="0"/>
              <a:t>Mogu biti specifikacije, taksonomije, ontologije, radne liste, sheme, modeli podataka, itd., a moraju zadovoljiti specifične kriterije (uključujući javnu dostupnost, korisnost, prihvatljivost i prihvaćenost) kako bi postale odobrene, odnosno utvrđene. Primjer: </a:t>
            </a:r>
            <a:r>
              <a:rPr lang="nl-NL" u="sng" dirty="0">
                <a:solidFill>
                  <a:schemeClr val="hlink"/>
                </a:solidFill>
                <a:hlinkClick r:id="rId2"/>
              </a:rPr>
              <a:t>FAIRsharing: standards, databases, repositories and </a:t>
            </a:r>
            <a:r>
              <a:rPr lang="nl-NL" u="sng" dirty="0" smtClean="0">
                <a:solidFill>
                  <a:schemeClr val="hlink"/>
                </a:solidFill>
                <a:hlinkClick r:id="rId2"/>
              </a:rPr>
              <a:t>policies</a:t>
            </a:r>
            <a:endParaRPr lang="hr-HR" u="sng" dirty="0" smtClean="0">
              <a:solidFill>
                <a:schemeClr val="hlink"/>
              </a:solidFill>
            </a:endParaRPr>
          </a:p>
          <a:p>
            <a:r>
              <a:rPr lang="nl-NL" b="1" dirty="0"/>
              <a:t>Podržani Outputi </a:t>
            </a:r>
            <a:r>
              <a:rPr lang="nl-NL" dirty="0"/>
              <a:t>su korisna rješenja RDA radnih i interesnih skupina, ali možda ih se ne može onako jasno usvojiti kao RDA </a:t>
            </a:r>
            <a:r>
              <a:rPr lang="nl-NL" dirty="0" smtClean="0"/>
              <a:t>preporuke</a:t>
            </a:r>
            <a:endParaRPr lang="hr-HR" u="sng" dirty="0" smtClean="0">
              <a:solidFill>
                <a:schemeClr val="hlink"/>
              </a:solidFill>
            </a:endParaRPr>
          </a:p>
          <a:p>
            <a:r>
              <a:rPr lang="nl-NL" b="1" dirty="0"/>
              <a:t>Ostali Outputi</a:t>
            </a:r>
            <a:r>
              <a:rPr lang="nl-NL" dirty="0"/>
              <a:t> su svi drugi dokumenti koje su objavili RDA članovi na web stranicama</a:t>
            </a:r>
          </a:p>
          <a:p>
            <a:endParaRPr lang="nl-NL" dirty="0"/>
          </a:p>
          <a:p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hr-HR" dirty="0"/>
              <a:t>25/05/2020</a:t>
            </a:r>
            <a:endParaRPr lang="en-GB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rd-alliance.org 		@resdatall | @rda_europe</a:t>
            </a:r>
            <a:endParaRPr lang="en-GB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FA74F0-3561-6E4B-9323-54D0640DAE41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301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23 smjernice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Interesna skupina </a:t>
            </a:r>
            <a:r>
              <a:rPr lang="nl-NL" i="1" dirty="0"/>
              <a:t>Libraries for Research Data</a:t>
            </a:r>
            <a:r>
              <a:rPr lang="nl-NL" dirty="0"/>
              <a:t> proizvela je Output nazvan </a:t>
            </a:r>
            <a:r>
              <a:rPr lang="nl-NL" i="1" dirty="0"/>
              <a:t>23 Things: Libraries For Research Data</a:t>
            </a:r>
            <a:r>
              <a:rPr lang="nl-NL" dirty="0"/>
              <a:t>, koji je pregled praktičnih i besplatnih online resursa i alata koje korisnici mogu odmah iskoristiti uključivanjem upravljanja istraživačkim podatcima u svoj profesionalni knjižnični rad</a:t>
            </a:r>
          </a:p>
          <a:p>
            <a:r>
              <a:rPr lang="nl-NL" dirty="0"/>
              <a:t>Osim na hrvatskom jeziku (za </a:t>
            </a:r>
            <a:r>
              <a:rPr lang="nl-NL" dirty="0" smtClean="0"/>
              <a:t>prijevod</a:t>
            </a:r>
            <a:r>
              <a:rPr lang="hr-HR" dirty="0" smtClean="0"/>
              <a:t> i prilagodbu</a:t>
            </a:r>
            <a:r>
              <a:rPr lang="nl-NL" dirty="0" smtClean="0"/>
              <a:t> </a:t>
            </a:r>
            <a:r>
              <a:rPr lang="nl-NL" dirty="0"/>
              <a:t>zaslužan hrvatski RDA čvor), prijevodi dokumenta </a:t>
            </a:r>
            <a:r>
              <a:rPr lang="nl-NL" i="1" dirty="0"/>
              <a:t>23 Things</a:t>
            </a:r>
            <a:r>
              <a:rPr lang="nl-NL" dirty="0"/>
              <a:t> dostupan je na još 11 jezika – arapski, kineski, engleski, francuski, njemački, hindu, japanski, korejski, portugalski, ruski i španjolski</a:t>
            </a:r>
          </a:p>
          <a:p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hr-HR" dirty="0"/>
              <a:t>25/05/2020</a:t>
            </a:r>
            <a:endParaRPr lang="en-GB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rd-alliance.org 		@resdatall | @rda_europe</a:t>
            </a:r>
            <a:endParaRPr lang="en-GB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FA74F0-3561-6E4B-9323-54D0640DAE41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9744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Izvori za učenje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b="1" dirty="0"/>
              <a:t>Naučite kako primijeniti načela knjižničarstva za rješavanje problema i razvijanje novih usluga povezanih s istraživačkim </a:t>
            </a:r>
            <a:r>
              <a:rPr lang="nl-NL" b="1" dirty="0" smtClean="0"/>
              <a:t>podacima</a:t>
            </a:r>
            <a:endParaRPr lang="hr-HR" b="1" dirty="0" smtClean="0"/>
          </a:p>
          <a:p>
            <a:r>
              <a:rPr lang="nl-NL" b="1" dirty="0"/>
              <a:t>10 preporuka</a:t>
            </a:r>
            <a:r>
              <a:rPr lang="nl-NL" dirty="0"/>
              <a:t> LIBER-a knjižnicama koje se počinju baviti upravljanjem istraživačkim podacima,</a:t>
            </a:r>
          </a:p>
          <a:p>
            <a:r>
              <a:rPr lang="nl-NL" dirty="0"/>
              <a:t>DATA tezaurus - popis relevantnih pojmova i alata </a:t>
            </a:r>
            <a:r>
              <a:rPr lang="nl-NL" b="1" dirty="0"/>
              <a:t>e-Science Thesaurus</a:t>
            </a:r>
          </a:p>
          <a:p>
            <a:r>
              <a:rPr lang="nl-NL" dirty="0"/>
              <a:t>Upoznajte životni ciklus istraživačkih podataka: </a:t>
            </a:r>
            <a:r>
              <a:rPr lang="nl-NL" b="1" dirty="0"/>
              <a:t>DCC Curation Lifecycle Model</a:t>
            </a:r>
          </a:p>
          <a:p>
            <a:r>
              <a:rPr lang="nl-NL" b="1" dirty="0"/>
              <a:t>MANTRA </a:t>
            </a:r>
            <a:r>
              <a:rPr lang="nl-NL" dirty="0"/>
              <a:t>- online tečaj za knjižničare o upravljanju istraživačkim podacima</a:t>
            </a:r>
          </a:p>
          <a:p>
            <a:r>
              <a:rPr lang="nl-NL" dirty="0"/>
              <a:t>Pogledajte popis recentne literature u </a:t>
            </a:r>
            <a:r>
              <a:rPr lang="nl-NL" b="1" dirty="0"/>
              <a:t>Digital Curation Bibliography</a:t>
            </a:r>
          </a:p>
          <a:p>
            <a:r>
              <a:rPr lang="nl-NL" dirty="0"/>
              <a:t>Istražite brojne primjere raznih vodiča o upravljanju istraživačkim podacima koje su kreirali knjižničari: </a:t>
            </a:r>
            <a:r>
              <a:rPr lang="nl-NL" b="1" dirty="0"/>
              <a:t>SpringShare LibGuide Community Site</a:t>
            </a:r>
            <a:br>
              <a:rPr lang="nl-NL" b="1" dirty="0"/>
            </a:br>
            <a:r>
              <a:rPr lang="nl-NL" dirty="0"/>
              <a:t>(preporučujemo da u tražilicu upišete “research data management”)</a:t>
            </a:r>
          </a:p>
          <a:p>
            <a:r>
              <a:rPr lang="nl-NL" b="1" dirty="0"/>
              <a:t>RDMLA</a:t>
            </a:r>
            <a:r>
              <a:rPr lang="nl-NL" dirty="0"/>
              <a:t> – online tečaj s naglaskom na znanje i vještine neophodne za rad sa istraživačima i upravljanje istraživačkim </a:t>
            </a:r>
            <a:r>
              <a:rPr lang="nl-NL" dirty="0" smtClean="0"/>
              <a:t>podacima</a:t>
            </a:r>
            <a:endParaRPr lang="nl-NL" b="1" dirty="0" smtClean="0"/>
          </a:p>
          <a:p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hr-HR" dirty="0"/>
              <a:t>25/05/2020</a:t>
            </a:r>
            <a:endParaRPr lang="en-GB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rd-alliance.org 		@resdatall | @rda_europe</a:t>
            </a:r>
            <a:endParaRPr lang="en-GB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FA74F0-3561-6E4B-9323-54D0640DAE41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401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Informiranje i uključivanje istraživača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b="1" dirty="0"/>
              <a:t>Saznajte kako pomoći istraživačima da pravovremeno i ispravno upravljaju svojim istraživačkim </a:t>
            </a:r>
            <a:r>
              <a:rPr lang="nl-NL" b="1" dirty="0" smtClean="0"/>
              <a:t>podacima</a:t>
            </a:r>
            <a:endParaRPr lang="hr-HR" b="1" dirty="0" smtClean="0"/>
          </a:p>
          <a:p>
            <a:r>
              <a:rPr lang="nl-NL" b="1" dirty="0" smtClean="0"/>
              <a:t>Engaging </a:t>
            </a:r>
            <a:r>
              <a:rPr lang="nl-NL" b="1" dirty="0"/>
              <a:t>Researchers with Data Management: The Cookbook </a:t>
            </a:r>
            <a:r>
              <a:rPr lang="nl-NL" dirty="0"/>
              <a:t>- primjeri dobre prakse za uključivanje istraživača u upravljanje istraživačkim </a:t>
            </a:r>
            <a:r>
              <a:rPr lang="nl-NL" dirty="0" smtClean="0"/>
              <a:t>podacima</a:t>
            </a:r>
            <a:endParaRPr lang="hr-HR" dirty="0" smtClean="0"/>
          </a:p>
          <a:p>
            <a:r>
              <a:rPr lang="nl-NL" dirty="0" smtClean="0"/>
              <a:t>Saznajte </a:t>
            </a:r>
            <a:r>
              <a:rPr lang="nl-NL" dirty="0"/>
              <a:t>najvažnije smjernice kojima se možete voditi prilikom razgovora s </a:t>
            </a:r>
            <a:r>
              <a:rPr lang="nl-NL" dirty="0" smtClean="0"/>
              <a:t>istraživačima</a:t>
            </a:r>
            <a:endParaRPr lang="hr-HR" dirty="0" smtClean="0"/>
          </a:p>
          <a:p>
            <a:r>
              <a:rPr lang="nl-NL" dirty="0" smtClean="0"/>
              <a:t>Razradite </a:t>
            </a:r>
            <a:r>
              <a:rPr lang="nl-NL" dirty="0"/>
              <a:t>detaljan popis pitanja koja možete postaviti istraživaču koji zatraži pomoć od </a:t>
            </a:r>
            <a:r>
              <a:rPr lang="nl-NL" dirty="0" smtClean="0"/>
              <a:t>vas</a:t>
            </a:r>
            <a:endParaRPr lang="hr-HR" dirty="0" smtClean="0"/>
          </a:p>
          <a:p>
            <a:r>
              <a:rPr lang="nl-NL" dirty="0" smtClean="0"/>
              <a:t>Pripremite </a:t>
            </a:r>
            <a:r>
              <a:rPr lang="nl-NL" dirty="0"/>
              <a:t>materijale koje možete predložiti kao dodatnu pomoć istraživačima</a:t>
            </a:r>
            <a:endParaRPr lang="nl-NL" b="1" dirty="0"/>
          </a:p>
          <a:p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hr-HR" dirty="0"/>
              <a:t>25/05/2020</a:t>
            </a:r>
            <a:endParaRPr lang="en-GB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rd-alliance.org 		@resdatall | @rda_europe</a:t>
            </a:r>
            <a:endParaRPr lang="en-GB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FA74F0-3561-6E4B-9323-54D0640DAE41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8631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Planovi upravljanja istraživačkim podacima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 smtClean="0"/>
              <a:t>Upoznajte </a:t>
            </a:r>
            <a:r>
              <a:rPr lang="nl-NL" b="1" dirty="0"/>
              <a:t>se sa zahtjevima financijera i alatima kako biste mogli savjetovati istraživače kako pisati i koristiti planove upravljanja istraživačkim </a:t>
            </a:r>
            <a:r>
              <a:rPr lang="nl-NL" b="1" dirty="0" smtClean="0"/>
              <a:t>podacima</a:t>
            </a:r>
            <a:endParaRPr lang="hr-HR" b="1" dirty="0" smtClean="0"/>
          </a:p>
          <a:p>
            <a:r>
              <a:rPr lang="nl-NL" dirty="0" smtClean="0"/>
              <a:t>Zahtjevi </a:t>
            </a:r>
            <a:r>
              <a:rPr lang="nl-NL" dirty="0"/>
              <a:t>financijera (uključujući </a:t>
            </a:r>
            <a:r>
              <a:rPr lang="nl-NL" b="1" dirty="0"/>
              <a:t>Horizon2020</a:t>
            </a:r>
            <a:r>
              <a:rPr lang="nl-NL" dirty="0"/>
              <a:t>), primjeri javno objavljenih planova te alat za izradu planova, </a:t>
            </a:r>
            <a:r>
              <a:rPr lang="nl-NL" b="1" dirty="0" smtClean="0"/>
              <a:t>DMPonline</a:t>
            </a:r>
            <a:endParaRPr lang="hr-HR" dirty="0" smtClean="0"/>
          </a:p>
          <a:p>
            <a:r>
              <a:rPr lang="nl-NL" b="1" dirty="0" smtClean="0"/>
              <a:t>ARGOS</a:t>
            </a:r>
            <a:r>
              <a:rPr lang="nl-NL" dirty="0" smtClean="0"/>
              <a:t> </a:t>
            </a:r>
            <a:r>
              <a:rPr lang="nl-NL" dirty="0"/>
              <a:t>- alat OpenAIRE-a i EUDAT-a za izradu planova upravljanja istraživačkim podacima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hr-HR" dirty="0"/>
              <a:t>25/05/2020</a:t>
            </a:r>
            <a:endParaRPr lang="en-GB" dirty="0"/>
          </a:p>
          <a:p>
            <a:endParaRPr lang="en-GB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rd-alliance.org 		@resdatall | @rda_europe</a:t>
            </a:r>
            <a:endParaRPr lang="en-GB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FA74F0-3561-6E4B-9323-54D0640DAE41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5311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Metapodaci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Opisujte istraživačke podatke sukladno </a:t>
            </a:r>
            <a:r>
              <a:rPr lang="nl-NL" b="1" i="1" dirty="0"/>
              <a:t>FAIR data </a:t>
            </a:r>
            <a:r>
              <a:rPr lang="nl-NL" b="1" dirty="0"/>
              <a:t>načelima te se sa svojim pitanjima i prijedlozima obratite </a:t>
            </a:r>
            <a:r>
              <a:rPr lang="nl-NL" b="1" i="1" dirty="0"/>
              <a:t>Radnoj skupini za istraživačke podatke,</a:t>
            </a:r>
            <a:r>
              <a:rPr lang="nl-NL" b="1" dirty="0"/>
              <a:t> koja radi na razvoju metapodatkovnog opisa s ciljem lakšeg pronalaženja, korištenja i očuvanja istraživačkih </a:t>
            </a:r>
            <a:r>
              <a:rPr lang="nl-NL" b="1" dirty="0" smtClean="0"/>
              <a:t>podataka</a:t>
            </a:r>
            <a:endParaRPr lang="nl-NL" b="1" dirty="0"/>
          </a:p>
          <a:p>
            <a:r>
              <a:rPr lang="nl-NL" dirty="0"/>
              <a:t>Metapodatkovni opis, hodogram unosa i kontrolirani rječnici za objekt Skup podataka</a:t>
            </a:r>
            <a:r>
              <a:rPr lang="nl-NL" b="1" u="sng" dirty="0"/>
              <a:t> </a:t>
            </a:r>
            <a:r>
              <a:rPr lang="nl-NL" dirty="0"/>
              <a:t>(istraživački podaci) u Dabru, temeljen na </a:t>
            </a:r>
            <a:r>
              <a:rPr lang="nl-NL" b="1" dirty="0"/>
              <a:t>DataCite Metadata Schema</a:t>
            </a:r>
            <a:r>
              <a:rPr lang="nl-NL" dirty="0"/>
              <a:t> </a:t>
            </a:r>
          </a:p>
          <a:p>
            <a:r>
              <a:rPr lang="nl-NL" dirty="0"/>
              <a:t>Saznajte više o </a:t>
            </a:r>
            <a:r>
              <a:rPr lang="nl-NL" b="1" dirty="0"/>
              <a:t>načelima FAIR data</a:t>
            </a:r>
            <a:r>
              <a:rPr lang="nl-NL" dirty="0"/>
              <a:t> za razumijevanje važnosti metapodatkovnog opisa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hr-HR" dirty="0"/>
              <a:t>25/05/2020</a:t>
            </a:r>
            <a:endParaRPr lang="en-GB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rd-alliance.org 		@resdatall | @rda_europe</a:t>
            </a:r>
            <a:endParaRPr lang="en-GB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FA74F0-3561-6E4B-9323-54D0640DAE41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0378588"/>
      </p:ext>
    </p:extLst>
  </p:cSld>
  <p:clrMapOvr>
    <a:masterClrMapping/>
  </p:clrMapOvr>
</p:sld>
</file>

<file path=ppt/theme/theme1.xml><?xml version="1.0" encoding="utf-8"?>
<a:theme xmlns:a="http://schemas.openxmlformats.org/drawingml/2006/main" name="with backgrou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ithout backgrou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943</Words>
  <Application>Microsoft Office PowerPoint</Application>
  <PresentationFormat>Široki zaslon</PresentationFormat>
  <Paragraphs>100</Paragraphs>
  <Slides>14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Courier New</vt:lpstr>
      <vt:lpstr>Wingdings</vt:lpstr>
      <vt:lpstr>with background</vt:lpstr>
      <vt:lpstr>without background</vt:lpstr>
      <vt:lpstr>23 smjernice: podrška za upravljanje istraživačkim podacima – pregled RDA output-a</vt:lpstr>
      <vt:lpstr>RDA smjernice i rezultati</vt:lpstr>
      <vt:lpstr>Vrste RDA rješenja</vt:lpstr>
      <vt:lpstr>PowerPointova prezentacija</vt:lpstr>
      <vt:lpstr>23 smjernice</vt:lpstr>
      <vt:lpstr>Izvori za učenje</vt:lpstr>
      <vt:lpstr>Informiranje i uključivanje istraživača</vt:lpstr>
      <vt:lpstr>Planovi upravljanja istraživačkim podacima</vt:lpstr>
      <vt:lpstr>Metapodaci</vt:lpstr>
      <vt:lpstr>Citiranje istraživačkih podataka</vt:lpstr>
      <vt:lpstr>Licenciranje podataka i zaštita privatnosti</vt:lpstr>
      <vt:lpstr>Digitalno očuvanje</vt:lpstr>
      <vt:lpstr>Repozitoriji istraživačkih podataka </vt:lpstr>
      <vt:lpstr>Uključivanje u zajednicu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#1</dc:title>
  <dc:creator>Utente di Microsoft Office</dc:creator>
  <cp:lastModifiedBy>Microsoftov račun</cp:lastModifiedBy>
  <cp:revision>13</cp:revision>
  <dcterms:created xsi:type="dcterms:W3CDTF">2019-07-17T17:48:04Z</dcterms:created>
  <dcterms:modified xsi:type="dcterms:W3CDTF">2020-05-21T08:50:11Z</dcterms:modified>
</cp:coreProperties>
</file>