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xlsm" ContentType="application/vnd.ms-excel.sheet.macroEnabled.12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3" r:id="rId18"/>
    <p:sldId id="272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FFFF"/>
    <a:srgbClr val="FD8008"/>
    <a:srgbClr val="FC02FF"/>
    <a:srgbClr val="21FF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2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1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2.xlsm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3.xlsm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4.xlsm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5.xlsm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6.xlsm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7.xlsm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8.xlsm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0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19339169678431"/>
          <c:y val="0.0389456416972657"/>
          <c:w val="0.950667195497101"/>
          <c:h val="0.922108716605469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List1!$B$11</c:f>
              <c:strCache>
                <c:ptCount val="1"/>
                <c:pt idx="0">
                  <c:v>NKV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166666666666666"/>
                  <c:y val="-8.48755627201338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3.50</a:t>
                    </a:r>
                    <a:r>
                      <a:rPr lang="ta-IN" dirty="0" smtClean="0"/>
                      <a:t> 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List1!$A$12</c:f>
              <c:strCache>
                <c:ptCount val="1"/>
                <c:pt idx="0">
                  <c:v>Stručna sprema</c:v>
                </c:pt>
              </c:strCache>
            </c:strRef>
          </c:cat>
          <c:val>
            <c:numRef>
              <c:f>List1!$B$12</c:f>
              <c:numCache>
                <c:formatCode>0.00%</c:formatCode>
                <c:ptCount val="1"/>
                <c:pt idx="0">
                  <c:v>0.035</c:v>
                </c:pt>
              </c:numCache>
            </c:numRef>
          </c:val>
        </c:ser>
        <c:ser>
          <c:idx val="1"/>
          <c:order val="1"/>
          <c:tx>
            <c:strRef>
              <c:f>List1!$C$11</c:f>
              <c:strCache>
                <c:ptCount val="1"/>
                <c:pt idx="0">
                  <c:v>mr.sc.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166666666666666"/>
                  <c:y val="-8.48755627201338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3.50</a:t>
                    </a:r>
                    <a:r>
                      <a:rPr lang="ta-IN" dirty="0" smtClean="0"/>
                      <a:t> 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List1!$A$12</c:f>
              <c:strCache>
                <c:ptCount val="1"/>
                <c:pt idx="0">
                  <c:v>Stručna sprema</c:v>
                </c:pt>
              </c:strCache>
            </c:strRef>
          </c:cat>
          <c:val>
            <c:numRef>
              <c:f>List1!$C$12</c:f>
              <c:numCache>
                <c:formatCode>0.00%</c:formatCode>
                <c:ptCount val="1"/>
                <c:pt idx="0">
                  <c:v>0.035</c:v>
                </c:pt>
              </c:numCache>
            </c:numRef>
          </c:val>
        </c:ser>
        <c:ser>
          <c:idx val="2"/>
          <c:order val="2"/>
          <c:tx>
            <c:strRef>
              <c:f>List1!$D$11</c:f>
              <c:strCache>
                <c:ptCount val="1"/>
                <c:pt idx="0">
                  <c:v>SSS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49999999999999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45.40</a:t>
                    </a:r>
                    <a:r>
                      <a:rPr lang="ta-IN" dirty="0" smtClean="0"/>
                      <a:t> 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List1!$A$12</c:f>
              <c:strCache>
                <c:ptCount val="1"/>
                <c:pt idx="0">
                  <c:v>Stručna sprema</c:v>
                </c:pt>
              </c:strCache>
            </c:strRef>
          </c:cat>
          <c:val>
            <c:numRef>
              <c:f>List1!$D$12</c:f>
              <c:numCache>
                <c:formatCode>0.00%</c:formatCode>
                <c:ptCount val="1"/>
                <c:pt idx="0">
                  <c:v>0.454</c:v>
                </c:pt>
              </c:numCache>
            </c:numRef>
          </c:val>
        </c:ser>
        <c:ser>
          <c:idx val="3"/>
          <c:order val="3"/>
          <c:tx>
            <c:strRef>
              <c:f>List1!$E$11</c:f>
              <c:strCache>
                <c:ptCount val="1"/>
                <c:pt idx="0">
                  <c:v>VSS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33333333333332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24.20</a:t>
                    </a:r>
                    <a:r>
                      <a:rPr lang="ta-IN" dirty="0" smtClean="0"/>
                      <a:t> 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List1!$A$12</c:f>
              <c:strCache>
                <c:ptCount val="1"/>
                <c:pt idx="0">
                  <c:v>Stručna sprema</c:v>
                </c:pt>
              </c:strCache>
            </c:strRef>
          </c:cat>
          <c:val>
            <c:numRef>
              <c:f>List1!$E$12</c:f>
              <c:numCache>
                <c:formatCode>0.00%</c:formatCode>
                <c:ptCount val="1"/>
                <c:pt idx="0">
                  <c:v>0.242</c:v>
                </c:pt>
              </c:numCache>
            </c:numRef>
          </c:val>
        </c:ser>
        <c:ser>
          <c:idx val="4"/>
          <c:order val="4"/>
          <c:tx>
            <c:strRef>
              <c:f>List1!$F$11</c:f>
              <c:strCache>
                <c:ptCount val="1"/>
                <c:pt idx="0">
                  <c:v>VŠS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22222222222222"/>
                  <c:y val="-4.24377813600667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23.30</a:t>
                    </a:r>
                    <a:r>
                      <a:rPr lang="ta-IN" dirty="0" smtClean="0"/>
                      <a:t> 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List1!$A$12</c:f>
              <c:strCache>
                <c:ptCount val="1"/>
                <c:pt idx="0">
                  <c:v>Stručna sprema</c:v>
                </c:pt>
              </c:strCache>
            </c:strRef>
          </c:cat>
          <c:val>
            <c:numRef>
              <c:f>List1!$F$12</c:f>
              <c:numCache>
                <c:formatCode>0.00%</c:formatCode>
                <c:ptCount val="1"/>
                <c:pt idx="0">
                  <c:v>0.233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9904536"/>
        <c:axId val="2119907512"/>
        <c:axId val="0"/>
      </c:bar3DChart>
      <c:catAx>
        <c:axId val="2119904536"/>
        <c:scaling>
          <c:orientation val="minMax"/>
        </c:scaling>
        <c:delete val="1"/>
        <c:axPos val="l"/>
        <c:majorTickMark val="out"/>
        <c:minorTickMark val="none"/>
        <c:tickLblPos val="nextTo"/>
        <c:crossAx val="2119907512"/>
        <c:crosses val="autoZero"/>
        <c:auto val="1"/>
        <c:lblAlgn val="ctr"/>
        <c:lblOffset val="100"/>
        <c:noMultiLvlLbl val="0"/>
      </c:catAx>
      <c:valAx>
        <c:axId val="2119907512"/>
        <c:scaling>
          <c:orientation val="minMax"/>
        </c:scaling>
        <c:delete val="1"/>
        <c:axPos val="b"/>
        <c:majorGridlines/>
        <c:numFmt formatCode="0.00%" sourceLinked="1"/>
        <c:majorTickMark val="out"/>
        <c:minorTickMark val="none"/>
        <c:tickLblPos val="nextTo"/>
        <c:crossAx val="2119904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0869799947944718"/>
          <c:y val="0.813843842837941"/>
          <c:w val="0.855348281929719"/>
          <c:h val="0.184812756620169"/>
        </c:manualLayout>
      </c:layout>
      <c:overlay val="0"/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List1!$B$332</c:f>
              <c:strCache>
                <c:ptCount val="1"/>
                <c:pt idx="0">
                  <c:v>Posudba knjiga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77777777777777"/>
                  <c:y val="-1.69751125440267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List1!$A$333</c:f>
              <c:strCache>
                <c:ptCount val="1"/>
                <c:pt idx="0">
                  <c:v>Koje ćete usluge Gradske i sveučilišne knjižnice Osijek koristiti u budućnosti</c:v>
                </c:pt>
              </c:strCache>
            </c:strRef>
          </c:cat>
          <c:val>
            <c:numRef>
              <c:f>List1!$B$333</c:f>
              <c:numCache>
                <c:formatCode>0.00%</c:formatCode>
                <c:ptCount val="1"/>
                <c:pt idx="0">
                  <c:v>0.857</c:v>
                </c:pt>
              </c:numCache>
            </c:numRef>
          </c:val>
        </c:ser>
        <c:ser>
          <c:idx val="1"/>
          <c:order val="1"/>
          <c:tx>
            <c:strRef>
              <c:f>List1!$C$332</c:f>
              <c:strCache>
                <c:ptCount val="1"/>
                <c:pt idx="0">
                  <c:v>Posudbe filmova i glazbe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05555555555555"/>
                  <c:y val="-0.004629629629629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List1!$A$333</c:f>
              <c:strCache>
                <c:ptCount val="1"/>
                <c:pt idx="0">
                  <c:v>Koje ćete usluge Gradske i sveučilišne knjižnice Osijek koristiti u budućnosti</c:v>
                </c:pt>
              </c:strCache>
            </c:strRef>
          </c:cat>
          <c:val>
            <c:numRef>
              <c:f>List1!$C$333</c:f>
              <c:numCache>
                <c:formatCode>0.00%</c:formatCode>
                <c:ptCount val="1"/>
                <c:pt idx="0">
                  <c:v>0.076</c:v>
                </c:pt>
              </c:numCache>
            </c:numRef>
          </c:val>
        </c:ser>
        <c:ser>
          <c:idx val="2"/>
          <c:order val="2"/>
          <c:tx>
            <c:strRef>
              <c:f>List1!$D$332</c:f>
              <c:strCache>
                <c:ptCount val="1"/>
                <c:pt idx="0">
                  <c:v>Korištenje čitaonice  dnevnog i tjednog tiska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5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List1!$A$333</c:f>
              <c:strCache>
                <c:ptCount val="1"/>
                <c:pt idx="0">
                  <c:v>Koje ćete usluge Gradske i sveučilišne knjižnice Osijek koristiti u budućnosti</c:v>
                </c:pt>
              </c:strCache>
            </c:strRef>
          </c:cat>
          <c:val>
            <c:numRef>
              <c:f>List1!$D$333</c:f>
              <c:numCache>
                <c:formatCode>0.00%</c:formatCode>
                <c:ptCount val="1"/>
                <c:pt idx="0">
                  <c:v>0.165</c:v>
                </c:pt>
              </c:numCache>
            </c:numRef>
          </c:val>
        </c:ser>
        <c:ser>
          <c:idx val="3"/>
          <c:order val="3"/>
          <c:tx>
            <c:strRef>
              <c:f>List1!$E$332</c:f>
              <c:strCache>
                <c:ptCount val="1"/>
                <c:pt idx="0">
                  <c:v>Rad na računalima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166666666666667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List1!$A$333</c:f>
              <c:strCache>
                <c:ptCount val="1"/>
                <c:pt idx="0">
                  <c:v>Koje ćete usluge Gradske i sveučilišne knjižnice Osijek koristiti u budućnosti</c:v>
                </c:pt>
              </c:strCache>
            </c:strRef>
          </c:cat>
          <c:val>
            <c:numRef>
              <c:f>List1!$E$333</c:f>
              <c:numCache>
                <c:formatCode>0.00%</c:formatCode>
                <c:ptCount val="1"/>
                <c:pt idx="0">
                  <c:v>0.317</c:v>
                </c:pt>
              </c:numCache>
            </c:numRef>
          </c:val>
        </c:ser>
        <c:ser>
          <c:idx val="4"/>
          <c:order val="4"/>
          <c:tx>
            <c:strRef>
              <c:f>List1!$F$332</c:f>
              <c:strCache>
                <c:ptCount val="1"/>
                <c:pt idx="0">
                  <c:v>Posjeta kulturno promotivnim aktivnostima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5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50,00%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List1!$A$333</c:f>
              <c:strCache>
                <c:ptCount val="1"/>
                <c:pt idx="0">
                  <c:v>Koje ćete usluge Gradske i sveučilišne knjižnice Osijek koristiti u budućnosti</c:v>
                </c:pt>
              </c:strCache>
            </c:strRef>
          </c:cat>
          <c:val>
            <c:numRef>
              <c:f>List1!$F$333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</c:ser>
        <c:ser>
          <c:idx val="5"/>
          <c:order val="5"/>
          <c:tx>
            <c:strRef>
              <c:f>List1!$G$332</c:f>
              <c:strCache>
                <c:ptCount val="1"/>
                <c:pt idx="0">
                  <c:v>Drugi tečaj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33333333333334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List1!$A$333</c:f>
              <c:strCache>
                <c:ptCount val="1"/>
                <c:pt idx="0">
                  <c:v>Koje ćete usluge Gradske i sveučilišne knjižnice Osijek koristiti u budućnosti</c:v>
                </c:pt>
              </c:strCache>
            </c:strRef>
          </c:cat>
          <c:val>
            <c:numRef>
              <c:f>List1!$G$333</c:f>
              <c:numCache>
                <c:formatCode>0.00%</c:formatCode>
                <c:ptCount val="1"/>
                <c:pt idx="0">
                  <c:v>0.653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3294200"/>
        <c:axId val="2103263928"/>
        <c:axId val="0"/>
      </c:bar3DChart>
      <c:catAx>
        <c:axId val="2103294200"/>
        <c:scaling>
          <c:orientation val="minMax"/>
        </c:scaling>
        <c:delete val="1"/>
        <c:axPos val="l"/>
        <c:majorTickMark val="out"/>
        <c:minorTickMark val="none"/>
        <c:tickLblPos val="nextTo"/>
        <c:crossAx val="2103263928"/>
        <c:crosses val="autoZero"/>
        <c:auto val="1"/>
        <c:lblAlgn val="ctr"/>
        <c:lblOffset val="100"/>
        <c:noMultiLvlLbl val="0"/>
      </c:catAx>
      <c:valAx>
        <c:axId val="2103263928"/>
        <c:scaling>
          <c:orientation val="minMax"/>
        </c:scaling>
        <c:delete val="1"/>
        <c:axPos val="b"/>
        <c:majorGridlines/>
        <c:numFmt formatCode="0.00%" sourceLinked="1"/>
        <c:majorTickMark val="out"/>
        <c:minorTickMark val="none"/>
        <c:tickLblPos val="nextTo"/>
        <c:crossAx val="2103294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6545820564642"/>
          <c:y val="0.0376013442176062"/>
          <c:w val="0.340909090909091"/>
          <c:h val="0.832369942196532"/>
        </c:manualLayout>
      </c:layout>
      <c:overlay val="0"/>
      <c:txPr>
        <a:bodyPr rot="0" vert="horz"/>
        <a:lstStyle/>
        <a:p>
          <a:pPr>
            <a:defRPr sz="1600">
              <a:latin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26144025029471"/>
          <c:y val="0.0"/>
          <c:w val="0.547400635379675"/>
          <c:h val="0.9296078054753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List1!$A$48</c:f>
              <c:strCache>
                <c:ptCount val="1"/>
                <c:pt idx="0">
                  <c:v>Zanimanja prije umirovljenja</c:v>
                </c:pt>
              </c:strCache>
            </c:strRef>
          </c:tx>
          <c:invertIfNegative val="0"/>
          <c:dLbls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List1!$B$47:$K$47</c:f>
              <c:strCache>
                <c:ptCount val="10"/>
                <c:pt idx="0">
                  <c:v>Čelnici i članovi zakonodavnih i državnih tijela, direktori</c:v>
                </c:pt>
                <c:pt idx="1">
                  <c:v>Stručjaci i znanstvenici</c:v>
                </c:pt>
                <c:pt idx="2">
                  <c:v>Inženjeri, tehničari i srodna zanimanja</c:v>
                </c:pt>
                <c:pt idx="3">
                  <c:v>Uredski i šalterski službenici</c:v>
                </c:pt>
                <c:pt idx="4">
                  <c:v>Uslužna i trgovačka zanimanja</c:v>
                </c:pt>
                <c:pt idx="5">
                  <c:v>Poljoprivredni, lovno-uzgojni, šumski i ribarski radnici</c:v>
                </c:pt>
                <c:pt idx="6">
                  <c:v>Zanimanja u obrtu i pojednačnoj proizvodnji</c:v>
                </c:pt>
                <c:pt idx="7">
                  <c:v>Rukovoditelji strojevima, vozilima i sastavljači proizvoda</c:v>
                </c:pt>
                <c:pt idx="8">
                  <c:v>Jednostavna zanimanja</c:v>
                </c:pt>
                <c:pt idx="9">
                  <c:v>Vojna zanimanja</c:v>
                </c:pt>
              </c:strCache>
            </c:strRef>
          </c:cat>
          <c:val>
            <c:numRef>
              <c:f>List1!$B$48:$K$48</c:f>
              <c:numCache>
                <c:formatCode>General</c:formatCode>
                <c:ptCount val="10"/>
                <c:pt idx="0">
                  <c:v>4.0</c:v>
                </c:pt>
                <c:pt idx="1">
                  <c:v>39.0</c:v>
                </c:pt>
                <c:pt idx="2">
                  <c:v>63.0</c:v>
                </c:pt>
                <c:pt idx="3">
                  <c:v>42.0</c:v>
                </c:pt>
                <c:pt idx="4">
                  <c:v>30.0</c:v>
                </c:pt>
                <c:pt idx="5">
                  <c:v>2.0</c:v>
                </c:pt>
                <c:pt idx="6">
                  <c:v>19.0</c:v>
                </c:pt>
                <c:pt idx="7">
                  <c:v>2.0</c:v>
                </c:pt>
                <c:pt idx="8">
                  <c:v>24.0</c:v>
                </c:pt>
                <c:pt idx="9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9858920"/>
        <c:axId val="2119861976"/>
        <c:axId val="0"/>
      </c:bar3DChart>
      <c:catAx>
        <c:axId val="2119858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sz="1100">
                <a:latin typeface="Times New Roman"/>
                <a:cs typeface="Times New Roman"/>
              </a:defRPr>
            </a:pPr>
            <a:endParaRPr lang="en-US"/>
          </a:p>
        </c:txPr>
        <c:crossAx val="2119861976"/>
        <c:crosses val="autoZero"/>
        <c:auto val="1"/>
        <c:lblAlgn val="ctr"/>
        <c:lblOffset val="100"/>
        <c:noMultiLvlLbl val="0"/>
      </c:catAx>
      <c:valAx>
        <c:axId val="211986197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19858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List1!$B$59</c:f>
              <c:strCache>
                <c:ptCount val="1"/>
                <c:pt idx="0">
                  <c:v>Da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32292213473315"/>
                  <c:y val="-8.4875562720133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List1!$A$60</c:f>
              <c:strCache>
                <c:ptCount val="1"/>
                <c:pt idx="0">
                  <c:v>Jeste li prije tečaja bili član Gradske i sveučilišne knjižnice Osijek</c:v>
                </c:pt>
              </c:strCache>
            </c:strRef>
          </c:cat>
          <c:val>
            <c:numRef>
              <c:f>List1!$B$60</c:f>
              <c:numCache>
                <c:formatCode>0.00%</c:formatCode>
                <c:ptCount val="1"/>
                <c:pt idx="0">
                  <c:v>0.595</c:v>
                </c:pt>
              </c:numCache>
            </c:numRef>
          </c:val>
        </c:ser>
        <c:ser>
          <c:idx val="1"/>
          <c:order val="1"/>
          <c:tx>
            <c:strRef>
              <c:f>List1!$C$59</c:f>
              <c:strCache>
                <c:ptCount val="1"/>
                <c:pt idx="0">
                  <c:v>Ne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33333333333332"/>
                  <c:y val="-8.4875562720133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List1!$A$60</c:f>
              <c:strCache>
                <c:ptCount val="1"/>
                <c:pt idx="0">
                  <c:v>Jeste li prije tečaja bili član Gradske i sveučilišne knjižnice Osijek</c:v>
                </c:pt>
              </c:strCache>
            </c:strRef>
          </c:cat>
          <c:val>
            <c:numRef>
              <c:f>List1!$C$60</c:f>
              <c:numCache>
                <c:formatCode>0.00%</c:formatCode>
                <c:ptCount val="1"/>
                <c:pt idx="0">
                  <c:v>0.405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9939112"/>
        <c:axId val="2119942088"/>
        <c:axId val="0"/>
      </c:bar3DChart>
      <c:catAx>
        <c:axId val="2119939112"/>
        <c:scaling>
          <c:orientation val="minMax"/>
        </c:scaling>
        <c:delete val="1"/>
        <c:axPos val="l"/>
        <c:majorTickMark val="out"/>
        <c:minorTickMark val="none"/>
        <c:tickLblPos val="nextTo"/>
        <c:crossAx val="2119942088"/>
        <c:crosses val="autoZero"/>
        <c:auto val="1"/>
        <c:lblAlgn val="ctr"/>
        <c:lblOffset val="100"/>
        <c:noMultiLvlLbl val="0"/>
      </c:catAx>
      <c:valAx>
        <c:axId val="2119942088"/>
        <c:scaling>
          <c:orientation val="minMax"/>
        </c:scaling>
        <c:delete val="1"/>
        <c:axPos val="b"/>
        <c:majorGridlines/>
        <c:numFmt formatCode="0.00%" sourceLinked="1"/>
        <c:majorTickMark val="out"/>
        <c:minorTickMark val="none"/>
        <c:tickLblPos val="nextTo"/>
        <c:crossAx val="2119939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0"/>
          <c:y val="0.306358285884187"/>
          <c:w val="0.0738636363636364"/>
          <c:h val="0.398843930635838"/>
        </c:manualLayout>
      </c:layout>
      <c:overlay val="0"/>
      <c:spPr>
        <a:gradFill rotWithShape="1">
          <a:gsLst>
            <a:gs pos="0">
              <a:schemeClr val="accent5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5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ln w="12700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/>
      </c:spPr>
      <c:txPr>
        <a:bodyPr rot="0" vert="horz"/>
        <a:lstStyle/>
        <a:p>
          <a:pPr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List1!$B$78</c:f>
              <c:strCache>
                <c:ptCount val="1"/>
                <c:pt idx="0">
                  <c:v>Udruga umirovljenika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22222222222222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33,00%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List1!$A$79</c:f>
              <c:strCache>
                <c:ptCount val="1"/>
                <c:pt idx="0">
                  <c:v>Kako ste saznali za tečaj</c:v>
                </c:pt>
              </c:strCache>
            </c:strRef>
          </c:cat>
          <c:val>
            <c:numRef>
              <c:f>List1!$B$79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</c:ser>
        <c:ser>
          <c:idx val="1"/>
          <c:order val="1"/>
          <c:tx>
            <c:strRef>
              <c:f>List1!$C$78</c:f>
              <c:strCache>
                <c:ptCount val="1"/>
                <c:pt idx="0">
                  <c:v>Mediji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444444444444443"/>
                  <c:y val="-0.004629629629629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List1!$A$79</c:f>
              <c:strCache>
                <c:ptCount val="1"/>
                <c:pt idx="0">
                  <c:v>Kako ste saznali za tečaj</c:v>
                </c:pt>
              </c:strCache>
            </c:strRef>
          </c:cat>
          <c:val>
            <c:numRef>
              <c:f>List1!$C$79</c:f>
              <c:numCache>
                <c:formatCode>0.00%</c:formatCode>
                <c:ptCount val="1"/>
                <c:pt idx="0">
                  <c:v>0.198</c:v>
                </c:pt>
              </c:numCache>
            </c:numRef>
          </c:val>
        </c:ser>
        <c:ser>
          <c:idx val="2"/>
          <c:order val="2"/>
          <c:tx>
            <c:strRef>
              <c:f>List1!$D$78</c:f>
              <c:strCache>
                <c:ptCount val="1"/>
                <c:pt idx="0">
                  <c:v>GISKO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05555555555555"/>
                  <c:y val="-0.00462962962962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List1!$A$79</c:f>
              <c:strCache>
                <c:ptCount val="1"/>
                <c:pt idx="0">
                  <c:v>Kako ste saznali za tečaj</c:v>
                </c:pt>
              </c:strCache>
            </c:strRef>
          </c:cat>
          <c:val>
            <c:numRef>
              <c:f>List1!$D$79</c:f>
              <c:numCache>
                <c:formatCode>0.00%</c:formatCode>
                <c:ptCount val="1"/>
                <c:pt idx="0">
                  <c:v>0.193</c:v>
                </c:pt>
              </c:numCache>
            </c:numRef>
          </c:val>
        </c:ser>
        <c:ser>
          <c:idx val="3"/>
          <c:order val="3"/>
          <c:tx>
            <c:strRef>
              <c:f>List1!$E$78</c:f>
              <c:strCache>
                <c:ptCount val="1"/>
                <c:pt idx="0">
                  <c:v>Prijašnji polaznici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49999999999999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List1!$A$79</c:f>
              <c:strCache>
                <c:ptCount val="1"/>
                <c:pt idx="0">
                  <c:v>Kako ste saznali za tečaj</c:v>
                </c:pt>
              </c:strCache>
            </c:strRef>
          </c:cat>
          <c:val>
            <c:numRef>
              <c:f>List1!$E$79</c:f>
              <c:numCache>
                <c:formatCode>0.00%</c:formatCode>
                <c:ptCount val="1"/>
                <c:pt idx="0">
                  <c:v>0.163</c:v>
                </c:pt>
              </c:numCache>
            </c:numRef>
          </c:val>
        </c:ser>
        <c:ser>
          <c:idx val="4"/>
          <c:order val="4"/>
          <c:tx>
            <c:strRef>
              <c:f>List1!$F$78</c:f>
              <c:strCache>
                <c:ptCount val="1"/>
                <c:pt idx="0">
                  <c:v>Članovi obitelji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77777777777778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List1!$A$79</c:f>
              <c:strCache>
                <c:ptCount val="1"/>
                <c:pt idx="0">
                  <c:v>Kako ste saznali za tečaj</c:v>
                </c:pt>
              </c:strCache>
            </c:strRef>
          </c:cat>
          <c:val>
            <c:numRef>
              <c:f>List1!$F$79</c:f>
              <c:numCache>
                <c:formatCode>0.00%</c:formatCode>
                <c:ptCount val="1"/>
                <c:pt idx="0">
                  <c:v>0.084</c:v>
                </c:pt>
              </c:numCache>
            </c:numRef>
          </c:val>
        </c:ser>
        <c:ser>
          <c:idx val="5"/>
          <c:order val="5"/>
          <c:tx>
            <c:strRef>
              <c:f>List1!$G$78</c:f>
              <c:strCache>
                <c:ptCount val="1"/>
                <c:pt idx="0">
                  <c:v>Prijatelji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05555555555555"/>
                  <c:y val="-0.00462962962962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List1!$A$79</c:f>
              <c:strCache>
                <c:ptCount val="1"/>
                <c:pt idx="0">
                  <c:v>Kako ste saznali za tečaj</c:v>
                </c:pt>
              </c:strCache>
            </c:strRef>
          </c:cat>
          <c:val>
            <c:numRef>
              <c:f>List1!$G$79</c:f>
              <c:numCache>
                <c:formatCode>0.00%</c:formatCode>
                <c:ptCount val="1"/>
                <c:pt idx="0">
                  <c:v>0.026</c:v>
                </c:pt>
              </c:numCache>
            </c:numRef>
          </c:val>
        </c:ser>
        <c:ser>
          <c:idx val="6"/>
          <c:order val="6"/>
          <c:tx>
            <c:strRef>
              <c:f>List1!$H$78</c:f>
              <c:strCache>
                <c:ptCount val="1"/>
                <c:pt idx="0">
                  <c:v>Internet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5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List1!$A$79</c:f>
              <c:strCache>
                <c:ptCount val="1"/>
                <c:pt idx="0">
                  <c:v>Kako ste saznali za tečaj</c:v>
                </c:pt>
              </c:strCache>
            </c:strRef>
          </c:cat>
          <c:val>
            <c:numRef>
              <c:f>List1!$H$79</c:f>
              <c:numCache>
                <c:formatCode>0.00%</c:formatCode>
                <c:ptCount val="1"/>
                <c:pt idx="0">
                  <c:v>0.004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9875864"/>
        <c:axId val="2119878744"/>
        <c:axId val="0"/>
      </c:bar3DChart>
      <c:catAx>
        <c:axId val="2119875864"/>
        <c:scaling>
          <c:orientation val="minMax"/>
        </c:scaling>
        <c:delete val="1"/>
        <c:axPos val="l"/>
        <c:majorTickMark val="out"/>
        <c:minorTickMark val="none"/>
        <c:tickLblPos val="nextTo"/>
        <c:crossAx val="2119878744"/>
        <c:crosses val="autoZero"/>
        <c:auto val="1"/>
        <c:lblAlgn val="ctr"/>
        <c:lblOffset val="100"/>
        <c:noMultiLvlLbl val="0"/>
      </c:catAx>
      <c:valAx>
        <c:axId val="2119878744"/>
        <c:scaling>
          <c:orientation val="minMax"/>
        </c:scaling>
        <c:delete val="1"/>
        <c:axPos val="b"/>
        <c:majorGridlines/>
        <c:numFmt formatCode="0%" sourceLinked="1"/>
        <c:majorTickMark val="out"/>
        <c:minorTickMark val="none"/>
        <c:tickLblPos val="nextTo"/>
        <c:crossAx val="2119875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154706352461"/>
          <c:y val="0.192062204841147"/>
          <c:w val="0.268361581920904"/>
          <c:h val="0.637837837837838"/>
        </c:manualLayout>
      </c:layout>
      <c:overlay val="0"/>
      <c:txPr>
        <a:bodyPr rot="0" vert="horz"/>
        <a:lstStyle/>
        <a:p>
          <a:pPr>
            <a:defRPr sz="1400">
              <a:latin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List1!$B$95</c:f>
              <c:strCache>
                <c:ptCount val="1"/>
                <c:pt idx="0">
                  <c:v>Osnove rada na računalu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5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List1!$A$96</c:f>
              <c:strCache>
                <c:ptCount val="1"/>
                <c:pt idx="0">
                  <c:v>Tečaj pohađam zbog:</c:v>
                </c:pt>
              </c:strCache>
            </c:strRef>
          </c:cat>
          <c:val>
            <c:numRef>
              <c:f>List1!$B$96</c:f>
              <c:numCache>
                <c:formatCode>0.00%</c:formatCode>
                <c:ptCount val="1"/>
                <c:pt idx="0">
                  <c:v>0.542</c:v>
                </c:pt>
              </c:numCache>
            </c:numRef>
          </c:val>
        </c:ser>
        <c:ser>
          <c:idx val="1"/>
          <c:order val="1"/>
          <c:tx>
            <c:strRef>
              <c:f>List1!$C$95</c:f>
              <c:strCache>
                <c:ptCount val="1"/>
                <c:pt idx="0">
                  <c:v>Pretraživanje interneta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694444444444444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List1!$A$96</c:f>
              <c:strCache>
                <c:ptCount val="1"/>
                <c:pt idx="0">
                  <c:v>Tečaj pohađam zbog:</c:v>
                </c:pt>
              </c:strCache>
            </c:strRef>
          </c:cat>
          <c:val>
            <c:numRef>
              <c:f>List1!$C$96</c:f>
              <c:numCache>
                <c:formatCode>0.00%</c:formatCode>
                <c:ptCount val="1"/>
                <c:pt idx="0">
                  <c:v>0.432</c:v>
                </c:pt>
              </c:numCache>
            </c:numRef>
          </c:val>
        </c:ser>
        <c:ser>
          <c:idx val="2"/>
          <c:order val="2"/>
          <c:tx>
            <c:strRef>
              <c:f>List1!$D$95</c:f>
              <c:strCache>
                <c:ptCount val="1"/>
                <c:pt idx="0">
                  <c:v>Informacije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33333333333333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List1!$A$96</c:f>
              <c:strCache>
                <c:ptCount val="1"/>
                <c:pt idx="0">
                  <c:v>Tečaj pohađam zbog:</c:v>
                </c:pt>
              </c:strCache>
            </c:strRef>
          </c:cat>
          <c:val>
            <c:numRef>
              <c:f>List1!$D$96</c:f>
              <c:numCache>
                <c:formatCode>0.00%</c:formatCode>
                <c:ptCount val="1"/>
                <c:pt idx="0">
                  <c:v>0.419</c:v>
                </c:pt>
              </c:numCache>
            </c:numRef>
          </c:val>
        </c:ser>
        <c:ser>
          <c:idx val="3"/>
          <c:order val="3"/>
          <c:tx>
            <c:strRef>
              <c:f>List1!$E$95</c:f>
              <c:strCache>
                <c:ptCount val="1"/>
                <c:pt idx="0">
                  <c:v>Održavanje kontakata s obitelji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33333333333333"/>
                  <c:y val="-0.00462962962962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List1!$A$96</c:f>
              <c:strCache>
                <c:ptCount val="1"/>
                <c:pt idx="0">
                  <c:v>Tečaj pohađam zbog:</c:v>
                </c:pt>
              </c:strCache>
            </c:strRef>
          </c:cat>
          <c:val>
            <c:numRef>
              <c:f>List1!$E$96</c:f>
              <c:numCache>
                <c:formatCode>0.00%</c:formatCode>
                <c:ptCount val="1"/>
                <c:pt idx="0">
                  <c:v>0.269</c:v>
                </c:pt>
              </c:numCache>
            </c:numRef>
          </c:val>
        </c:ser>
        <c:ser>
          <c:idx val="4"/>
          <c:order val="4"/>
          <c:tx>
            <c:strRef>
              <c:f>List1!$F$95</c:f>
              <c:strCache>
                <c:ptCount val="1"/>
                <c:pt idx="0">
                  <c:v>Društvene mreže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77777777777778"/>
                  <c:y val="-0.00462962962962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List1!$A$96</c:f>
              <c:strCache>
                <c:ptCount val="1"/>
                <c:pt idx="0">
                  <c:v>Tečaj pohađam zbog:</c:v>
                </c:pt>
              </c:strCache>
            </c:strRef>
          </c:cat>
          <c:val>
            <c:numRef>
              <c:f>List1!$F$96</c:f>
              <c:numCache>
                <c:formatCode>0.00%</c:formatCode>
                <c:ptCount val="1"/>
                <c:pt idx="0">
                  <c:v>0.251</c:v>
                </c:pt>
              </c:numCache>
            </c:numRef>
          </c:val>
        </c:ser>
        <c:ser>
          <c:idx val="5"/>
          <c:order val="5"/>
          <c:tx>
            <c:strRef>
              <c:f>List1!$G$95</c:f>
              <c:strCache>
                <c:ptCount val="1"/>
                <c:pt idx="0">
                  <c:v>Društvena isključenost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472222222222222"/>
                  <c:y val="-2.1218890680033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List1!$A$96</c:f>
              <c:strCache>
                <c:ptCount val="1"/>
                <c:pt idx="0">
                  <c:v>Tečaj pohađam zbog:</c:v>
                </c:pt>
              </c:strCache>
            </c:strRef>
          </c:cat>
          <c:val>
            <c:numRef>
              <c:f>List1!$G$96</c:f>
              <c:numCache>
                <c:formatCode>0.00%</c:formatCode>
                <c:ptCount val="1"/>
                <c:pt idx="0">
                  <c:v>0.028</c:v>
                </c:pt>
              </c:numCache>
            </c:numRef>
          </c:val>
        </c:ser>
        <c:ser>
          <c:idx val="6"/>
          <c:order val="6"/>
          <c:tx>
            <c:strRef>
              <c:f>List1!$H$95</c:f>
              <c:strCache>
                <c:ptCount val="1"/>
                <c:pt idx="0">
                  <c:v>Sve navedeno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49999999999999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List1!$A$96</c:f>
              <c:strCache>
                <c:ptCount val="1"/>
                <c:pt idx="0">
                  <c:v>Tečaj pohađam zbog:</c:v>
                </c:pt>
              </c:strCache>
            </c:strRef>
          </c:cat>
          <c:val>
            <c:numRef>
              <c:f>List1!$H$96</c:f>
              <c:numCache>
                <c:formatCode>0.00%</c:formatCode>
                <c:ptCount val="1"/>
                <c:pt idx="0">
                  <c:v>0.463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22432392"/>
        <c:axId val="2122429496"/>
        <c:axId val="0"/>
      </c:bar3DChart>
      <c:catAx>
        <c:axId val="2122432392"/>
        <c:scaling>
          <c:orientation val="minMax"/>
        </c:scaling>
        <c:delete val="1"/>
        <c:axPos val="l"/>
        <c:majorTickMark val="out"/>
        <c:minorTickMark val="none"/>
        <c:tickLblPos val="nextTo"/>
        <c:crossAx val="2122429496"/>
        <c:crosses val="autoZero"/>
        <c:auto val="1"/>
        <c:lblAlgn val="ctr"/>
        <c:lblOffset val="100"/>
        <c:noMultiLvlLbl val="0"/>
      </c:catAx>
      <c:valAx>
        <c:axId val="2122429496"/>
        <c:scaling>
          <c:orientation val="minMax"/>
        </c:scaling>
        <c:delete val="1"/>
        <c:axPos val="b"/>
        <c:majorGridlines/>
        <c:numFmt formatCode="0.00%" sourceLinked="1"/>
        <c:majorTickMark val="out"/>
        <c:minorTickMark val="none"/>
        <c:tickLblPos val="nextTo"/>
        <c:crossAx val="2122432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4677488044053"/>
          <c:y val="0.0638077034737088"/>
          <c:w val="0.295454545454545"/>
          <c:h val="0.884393063583815"/>
        </c:manualLayout>
      </c:layout>
      <c:overlay val="0"/>
      <c:txPr>
        <a:bodyPr rot="0" vert="horz"/>
        <a:lstStyle/>
        <a:p>
          <a:pPr>
            <a:defRPr>
              <a:latin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List1!$B$152</c:f>
              <c:strCache>
                <c:ptCount val="1"/>
                <c:pt idx="0">
                  <c:v>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5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List1!$A$153</c:f>
              <c:strCache>
                <c:ptCount val="1"/>
                <c:pt idx="0">
                  <c:v>Molimo da na ljestvici  od 1 do 5 (1 najmanje, 5 najviše) ocjenite vaše znanje o osnovama rada na računalu prije tečaja</c:v>
                </c:pt>
              </c:strCache>
            </c:strRef>
          </c:cat>
          <c:val>
            <c:numRef>
              <c:f>List1!$B$153</c:f>
              <c:numCache>
                <c:formatCode>0.00%</c:formatCode>
                <c:ptCount val="1"/>
                <c:pt idx="0">
                  <c:v>0.414</c:v>
                </c:pt>
              </c:numCache>
            </c:numRef>
          </c:val>
        </c:ser>
        <c:ser>
          <c:idx val="1"/>
          <c:order val="1"/>
          <c:tx>
            <c:strRef>
              <c:f>List1!$C$152</c:f>
              <c:strCache>
                <c:ptCount val="1"/>
                <c:pt idx="0">
                  <c:v>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49999999999999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List1!$A$153</c:f>
              <c:strCache>
                <c:ptCount val="1"/>
                <c:pt idx="0">
                  <c:v>Molimo da na ljestvici  od 1 do 5 (1 najmanje, 5 najviše) ocjenite vaše znanje o osnovama rada na računalu prije tečaja</c:v>
                </c:pt>
              </c:strCache>
            </c:strRef>
          </c:cat>
          <c:val>
            <c:numRef>
              <c:f>List1!$C$153</c:f>
              <c:numCache>
                <c:formatCode>0.00%</c:formatCode>
                <c:ptCount val="1"/>
                <c:pt idx="0">
                  <c:v>0.357</c:v>
                </c:pt>
              </c:numCache>
            </c:numRef>
          </c:val>
        </c:ser>
        <c:ser>
          <c:idx val="2"/>
          <c:order val="2"/>
          <c:tx>
            <c:strRef>
              <c:f>List1!$D$152</c:f>
              <c:strCache>
                <c:ptCount val="1"/>
                <c:pt idx="0">
                  <c:v>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5"/>
                  <c:y val="-0.00462962962962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List1!$A$153</c:f>
              <c:strCache>
                <c:ptCount val="1"/>
                <c:pt idx="0">
                  <c:v>Molimo da na ljestvici  od 1 do 5 (1 najmanje, 5 najviše) ocjenite vaše znanje o osnovama rada na računalu prije tečaja</c:v>
                </c:pt>
              </c:strCache>
            </c:strRef>
          </c:cat>
          <c:val>
            <c:numRef>
              <c:f>List1!$D$153</c:f>
              <c:numCache>
                <c:formatCode>0.00%</c:formatCode>
                <c:ptCount val="1"/>
                <c:pt idx="0">
                  <c:v>0.194</c:v>
                </c:pt>
              </c:numCache>
            </c:numRef>
          </c:val>
        </c:ser>
        <c:ser>
          <c:idx val="3"/>
          <c:order val="3"/>
          <c:tx>
            <c:strRef>
              <c:f>List1!$E$152</c:f>
              <c:strCache>
                <c:ptCount val="1"/>
                <c:pt idx="0">
                  <c:v>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05555555555555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List1!$A$153</c:f>
              <c:strCache>
                <c:ptCount val="1"/>
                <c:pt idx="0">
                  <c:v>Molimo da na ljestvici  od 1 do 5 (1 najmanje, 5 najviše) ocjenite vaše znanje o osnovama rada na računalu prije tečaja</c:v>
                </c:pt>
              </c:strCache>
            </c:strRef>
          </c:cat>
          <c:val>
            <c:numRef>
              <c:f>List1!$E$153</c:f>
              <c:numCache>
                <c:formatCode>0.00%</c:formatCode>
                <c:ptCount val="1"/>
                <c:pt idx="0">
                  <c:v>0.022</c:v>
                </c:pt>
              </c:numCache>
            </c:numRef>
          </c:val>
        </c:ser>
        <c:ser>
          <c:idx val="4"/>
          <c:order val="4"/>
          <c:tx>
            <c:strRef>
              <c:f>List1!$F$152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5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List1!$A$153</c:f>
              <c:strCache>
                <c:ptCount val="1"/>
                <c:pt idx="0">
                  <c:v>Molimo da na ljestvici  od 1 do 5 (1 najmanje, 5 najviše) ocjenite vaše znanje o osnovama rada na računalu prije tečaja</c:v>
                </c:pt>
              </c:strCache>
            </c:strRef>
          </c:cat>
          <c:val>
            <c:numRef>
              <c:f>List1!$F$153</c:f>
              <c:numCache>
                <c:formatCode>0.00%</c:formatCode>
                <c:ptCount val="1"/>
                <c:pt idx="0">
                  <c:v>0.013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3415944"/>
        <c:axId val="2102881480"/>
        <c:axId val="0"/>
      </c:bar3DChart>
      <c:catAx>
        <c:axId val="2103415944"/>
        <c:scaling>
          <c:orientation val="minMax"/>
        </c:scaling>
        <c:delete val="1"/>
        <c:axPos val="l"/>
        <c:majorTickMark val="out"/>
        <c:minorTickMark val="none"/>
        <c:tickLblPos val="nextTo"/>
        <c:crossAx val="2102881480"/>
        <c:crosses val="autoZero"/>
        <c:auto val="1"/>
        <c:lblAlgn val="ctr"/>
        <c:lblOffset val="100"/>
        <c:noMultiLvlLbl val="0"/>
      </c:catAx>
      <c:valAx>
        <c:axId val="2102881480"/>
        <c:scaling>
          <c:orientation val="minMax"/>
        </c:scaling>
        <c:delete val="1"/>
        <c:axPos val="b"/>
        <c:majorGridlines/>
        <c:numFmt formatCode="0.00%" sourceLinked="1"/>
        <c:majorTickMark val="out"/>
        <c:minorTickMark val="none"/>
        <c:tickLblPos val="nextTo"/>
        <c:crossAx val="2103415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57906489485221"/>
          <c:y val="0.0988936767871027"/>
          <c:w val="0.679612224917437"/>
          <c:h val="0.20941324142012"/>
        </c:manualLayout>
      </c:layout>
      <c:overlay val="0"/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List1!$B$169</c:f>
              <c:strCache>
                <c:ptCount val="1"/>
                <c:pt idx="0">
                  <c:v>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166666666666667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List1!$A$170</c:f>
              <c:strCache>
                <c:ptCount val="1"/>
                <c:pt idx="0">
                  <c:v>Molimo da na ljestvici  od 1 do 5 (1 najmanje, 5 najviše) ocjenite vaše znanje o osnovama rada na računalu poslije tečaja</c:v>
                </c:pt>
              </c:strCache>
            </c:strRef>
          </c:cat>
          <c:val>
            <c:numRef>
              <c:f>List1!$B$170</c:f>
              <c:numCache>
                <c:formatCode>0.00%</c:formatCode>
                <c:ptCount val="1"/>
                <c:pt idx="0">
                  <c:v>0.004</c:v>
                </c:pt>
              </c:numCache>
            </c:numRef>
          </c:val>
        </c:ser>
        <c:ser>
          <c:idx val="1"/>
          <c:order val="1"/>
          <c:tx>
            <c:strRef>
              <c:f>List1!$C$169</c:f>
              <c:strCache>
                <c:ptCount val="1"/>
                <c:pt idx="0">
                  <c:v>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61111111111111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List1!$A$170</c:f>
              <c:strCache>
                <c:ptCount val="1"/>
                <c:pt idx="0">
                  <c:v>Molimo da na ljestvici  od 1 do 5 (1 najmanje, 5 najviše) ocjenite vaše znanje o osnovama rada na računalu poslije tečaja</c:v>
                </c:pt>
              </c:strCache>
            </c:strRef>
          </c:cat>
          <c:val>
            <c:numRef>
              <c:f>List1!$C$170</c:f>
              <c:numCache>
                <c:formatCode>0.00%</c:formatCode>
                <c:ptCount val="1"/>
                <c:pt idx="0">
                  <c:v>0.044</c:v>
                </c:pt>
              </c:numCache>
            </c:numRef>
          </c:val>
        </c:ser>
        <c:ser>
          <c:idx val="2"/>
          <c:order val="2"/>
          <c:tx>
            <c:strRef>
              <c:f>List1!$D$169</c:f>
              <c:strCache>
                <c:ptCount val="1"/>
                <c:pt idx="0">
                  <c:v>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77777777777778"/>
                  <c:y val="-8.4875562720133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List1!$A$170</c:f>
              <c:strCache>
                <c:ptCount val="1"/>
                <c:pt idx="0">
                  <c:v>Molimo da na ljestvici  od 1 do 5 (1 najmanje, 5 najviše) ocjenite vaše znanje o osnovama rada na računalu poslije tečaja</c:v>
                </c:pt>
              </c:strCache>
            </c:strRef>
          </c:cat>
          <c:val>
            <c:numRef>
              <c:f>List1!$D$170</c:f>
              <c:numCache>
                <c:formatCode>0.00%</c:formatCode>
                <c:ptCount val="1"/>
                <c:pt idx="0">
                  <c:v>0.396</c:v>
                </c:pt>
              </c:numCache>
            </c:numRef>
          </c:val>
        </c:ser>
        <c:ser>
          <c:idx val="3"/>
          <c:order val="3"/>
          <c:tx>
            <c:strRef>
              <c:f>List1!$E$169</c:f>
              <c:strCache>
                <c:ptCount val="1"/>
                <c:pt idx="0">
                  <c:v>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61111111111111"/>
                  <c:y val="4.2437781360066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List1!$A$170</c:f>
              <c:strCache>
                <c:ptCount val="1"/>
                <c:pt idx="0">
                  <c:v>Molimo da na ljestvici  od 1 do 5 (1 najmanje, 5 najviše) ocjenite vaše znanje o osnovama rada na računalu poslije tečaja</c:v>
                </c:pt>
              </c:strCache>
            </c:strRef>
          </c:cat>
          <c:val>
            <c:numRef>
              <c:f>List1!$E$170</c:f>
              <c:numCache>
                <c:formatCode>0.00%</c:formatCode>
                <c:ptCount val="1"/>
                <c:pt idx="0">
                  <c:v>0.427</c:v>
                </c:pt>
              </c:numCache>
            </c:numRef>
          </c:val>
        </c:ser>
        <c:ser>
          <c:idx val="4"/>
          <c:order val="4"/>
          <c:tx>
            <c:strRef>
              <c:f>List1!$F$169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472222222222222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List1!$A$170</c:f>
              <c:strCache>
                <c:ptCount val="1"/>
                <c:pt idx="0">
                  <c:v>Molimo da na ljestvici  od 1 do 5 (1 najmanje, 5 najviše) ocjenite vaše znanje o osnovama rada na računalu poslije tečaja</c:v>
                </c:pt>
              </c:strCache>
            </c:strRef>
          </c:cat>
          <c:val>
            <c:numRef>
              <c:f>List1!$F$170</c:f>
              <c:numCache>
                <c:formatCode>0.00%</c:formatCode>
                <c:ptCount val="1"/>
                <c:pt idx="0">
                  <c:v>0.129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2765080"/>
        <c:axId val="2123154248"/>
        <c:axId val="0"/>
      </c:bar3DChart>
      <c:catAx>
        <c:axId val="2102765080"/>
        <c:scaling>
          <c:orientation val="minMax"/>
        </c:scaling>
        <c:delete val="1"/>
        <c:axPos val="l"/>
        <c:majorTickMark val="out"/>
        <c:minorTickMark val="none"/>
        <c:tickLblPos val="nextTo"/>
        <c:crossAx val="2123154248"/>
        <c:crosses val="autoZero"/>
        <c:auto val="1"/>
        <c:lblAlgn val="ctr"/>
        <c:lblOffset val="100"/>
        <c:noMultiLvlLbl val="0"/>
      </c:catAx>
      <c:valAx>
        <c:axId val="2123154248"/>
        <c:scaling>
          <c:orientation val="minMax"/>
        </c:scaling>
        <c:delete val="1"/>
        <c:axPos val="b"/>
        <c:majorGridlines/>
        <c:numFmt formatCode="0.00%" sourceLinked="1"/>
        <c:majorTickMark val="out"/>
        <c:minorTickMark val="none"/>
        <c:tickLblPos val="nextTo"/>
        <c:crossAx val="2102765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9075202545114"/>
          <c:y val="0.660790142827747"/>
          <c:w val="0.664462682368506"/>
          <c:h val="0.175261725566565"/>
        </c:manualLayout>
      </c:layout>
      <c:overlay val="0"/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1"/>
          <c:order val="0"/>
          <c:tx>
            <c:strRef>
              <c:f>List1!$B$366</c:f>
              <c:strCache>
                <c:ptCount val="1"/>
                <c:pt idx="0">
                  <c:v>Zadovoljstvo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499999999999999"/>
                  <c:y val="-8.4875562720133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List1!$B$367</c:f>
              <c:numCache>
                <c:formatCode>General</c:formatCode>
                <c:ptCount val="1"/>
                <c:pt idx="0">
                  <c:v>4.23</c:v>
                </c:pt>
              </c:numCache>
            </c:numRef>
          </c:val>
        </c:ser>
        <c:ser>
          <c:idx val="2"/>
          <c:order val="1"/>
          <c:tx>
            <c:strRef>
              <c:f>List1!$C$366</c:f>
              <c:strCache>
                <c:ptCount val="1"/>
                <c:pt idx="0">
                  <c:v>Očekivanja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33333333333333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List1!$C$367</c:f>
              <c:numCache>
                <c:formatCode>General</c:formatCode>
                <c:ptCount val="1"/>
                <c:pt idx="0">
                  <c:v>4.47</c:v>
                </c:pt>
              </c:numCache>
            </c:numRef>
          </c:val>
        </c:ser>
        <c:ser>
          <c:idx val="3"/>
          <c:order val="2"/>
          <c:tx>
            <c:strRef>
              <c:f>List1!$D$366</c:f>
              <c:strCache>
                <c:ptCount val="1"/>
                <c:pt idx="0">
                  <c:v>Korisnost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88888888888889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List1!$D$367</c:f>
              <c:numCache>
                <c:formatCode>General</c:formatCode>
                <c:ptCount val="1"/>
                <c:pt idx="0">
                  <c:v>4.25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3250792"/>
        <c:axId val="2103134632"/>
        <c:axId val="0"/>
      </c:bar3DChart>
      <c:catAx>
        <c:axId val="2103250792"/>
        <c:scaling>
          <c:orientation val="minMax"/>
        </c:scaling>
        <c:delete val="1"/>
        <c:axPos val="l"/>
        <c:majorTickMark val="out"/>
        <c:minorTickMark val="none"/>
        <c:tickLblPos val="nextTo"/>
        <c:crossAx val="2103134632"/>
        <c:crosses val="autoZero"/>
        <c:auto val="1"/>
        <c:lblAlgn val="ctr"/>
        <c:lblOffset val="100"/>
        <c:noMultiLvlLbl val="0"/>
      </c:catAx>
      <c:valAx>
        <c:axId val="210313463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03250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302014539436"/>
          <c:y val="0.179694327146952"/>
          <c:w val="0.251427970732819"/>
          <c:h val="0.46242774566474"/>
        </c:manualLayout>
      </c:layout>
      <c:overlay val="0"/>
      <c:txPr>
        <a:bodyPr rot="0" vert="horz"/>
        <a:lstStyle/>
        <a:p>
          <a:pPr>
            <a:defRPr>
              <a:latin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List1!$B$261</c:f>
              <c:strCache>
                <c:ptCount val="1"/>
                <c:pt idx="0">
                  <c:v>Već jesam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5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List1!$A$262</c:f>
              <c:strCache>
                <c:ptCount val="1"/>
                <c:pt idx="0">
                  <c:v>Hoćete li preporučiti pohađanje tečaja članovima obitelji, prijateljima, poznanicima, susjedima…?</c:v>
                </c:pt>
              </c:strCache>
            </c:strRef>
          </c:cat>
          <c:val>
            <c:numRef>
              <c:f>List1!$B$262</c:f>
              <c:numCache>
                <c:formatCode>0.00%</c:formatCode>
                <c:ptCount val="1"/>
                <c:pt idx="0">
                  <c:v>0.476</c:v>
                </c:pt>
              </c:numCache>
            </c:numRef>
          </c:val>
        </c:ser>
        <c:ser>
          <c:idx val="1"/>
          <c:order val="1"/>
          <c:tx>
            <c:strRef>
              <c:f>List1!$C$261</c:f>
              <c:strCache>
                <c:ptCount val="1"/>
                <c:pt idx="0">
                  <c:v>Da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638888888888889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52,00%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List1!$A$262</c:f>
              <c:strCache>
                <c:ptCount val="1"/>
                <c:pt idx="0">
                  <c:v>Hoćete li preporučiti pohađanje tečaja članovima obitelji, prijateljima, poznanicima, susjedima…?</c:v>
                </c:pt>
              </c:strCache>
            </c:strRef>
          </c:cat>
          <c:val>
            <c:numRef>
              <c:f>List1!$C$262</c:f>
              <c:numCache>
                <c:formatCode>0%</c:formatCode>
                <c:ptCount val="1"/>
                <c:pt idx="0">
                  <c:v>0.52</c:v>
                </c:pt>
              </c:numCache>
            </c:numRef>
          </c:val>
        </c:ser>
        <c:ser>
          <c:idx val="2"/>
          <c:order val="2"/>
          <c:tx>
            <c:strRef>
              <c:f>List1!$D$261</c:f>
              <c:strCache>
                <c:ptCount val="1"/>
                <c:pt idx="0">
                  <c:v>Ne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388888888888889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List1!$A$262</c:f>
              <c:strCache>
                <c:ptCount val="1"/>
                <c:pt idx="0">
                  <c:v>Hoćete li preporučiti pohađanje tečaja članovima obitelji, prijateljima, poznanicima, susjedima…?</c:v>
                </c:pt>
              </c:strCache>
            </c:strRef>
          </c:cat>
          <c:val>
            <c:numRef>
              <c:f>List1!$D$262</c:f>
              <c:numCache>
                <c:formatCode>0.00%</c:formatCode>
                <c:ptCount val="1"/>
                <c:pt idx="0">
                  <c:v>0.004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23208296"/>
        <c:axId val="2123170824"/>
        <c:axId val="0"/>
      </c:bar3DChart>
      <c:catAx>
        <c:axId val="2123208296"/>
        <c:scaling>
          <c:orientation val="minMax"/>
        </c:scaling>
        <c:delete val="1"/>
        <c:axPos val="l"/>
        <c:majorTickMark val="out"/>
        <c:minorTickMark val="none"/>
        <c:tickLblPos val="nextTo"/>
        <c:crossAx val="2123170824"/>
        <c:crosses val="autoZero"/>
        <c:auto val="1"/>
        <c:lblAlgn val="ctr"/>
        <c:lblOffset val="100"/>
        <c:noMultiLvlLbl val="0"/>
      </c:catAx>
      <c:valAx>
        <c:axId val="2123170824"/>
        <c:scaling>
          <c:orientation val="minMax"/>
        </c:scaling>
        <c:delete val="1"/>
        <c:axPos val="b"/>
        <c:majorGridlines/>
        <c:numFmt formatCode="0.00%" sourceLinked="1"/>
        <c:majorTickMark val="out"/>
        <c:minorTickMark val="none"/>
        <c:tickLblPos val="nextTo"/>
        <c:crossAx val="2123208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3183363689654"/>
          <c:y val="0.254849894872083"/>
          <c:w val="0.147727272727273"/>
          <c:h val="0.479768786127168"/>
        </c:manualLayout>
      </c:layout>
      <c:overlay val="0"/>
      <c:txPr>
        <a:bodyPr rot="0" vert="horz"/>
        <a:lstStyle/>
        <a:p>
          <a:pPr>
            <a:defRPr>
              <a:latin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image" Target="../media/image6.jpg"/><Relationship Id="rId2" Type="http://schemas.openxmlformats.org/officeDocument/2006/relationships/image" Target="../media/image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image" Target="../media/image6.jpg"/><Relationship Id="rId2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936F69-F5AD-224C-BEE8-24750DA3903E}" type="doc">
      <dgm:prSet loTypeId="urn:microsoft.com/office/officeart/2008/layout/AccentedPicture" loCatId="" qsTypeId="urn:microsoft.com/office/officeart/2005/8/quickstyle/simple4" qsCatId="simple" csTypeId="urn:microsoft.com/office/officeart/2005/8/colors/accent1_2" csCatId="accent1" phldr="1"/>
      <dgm:spPr/>
    </dgm:pt>
    <dgm:pt modelId="{CB25A1D2-E9C5-594A-9B3A-F35047172413}">
      <dgm:prSet phldrT="[Text]" custT="1"/>
      <dgm:spPr/>
      <dgm:t>
        <a:bodyPr/>
        <a:lstStyle/>
        <a:p>
          <a:r>
            <a:rPr lang="hr-HR" sz="3200" dirty="0" smtClean="0">
              <a:latin typeface="Times New Roman"/>
              <a:cs typeface="Times New Roman"/>
            </a:rPr>
            <a:t>cjeloživotno obrazovanje</a:t>
          </a:r>
          <a:endParaRPr lang="en-US" sz="3200" dirty="0">
            <a:latin typeface="Times New Roman"/>
            <a:cs typeface="Times New Roman"/>
          </a:endParaRPr>
        </a:p>
      </dgm:t>
    </dgm:pt>
    <dgm:pt modelId="{A16E544C-F9AD-194D-85A4-86124D87986A}" type="parTrans" cxnId="{82CA72BF-7832-EF49-84D4-5E3CBD2796F1}">
      <dgm:prSet/>
      <dgm:spPr/>
      <dgm:t>
        <a:bodyPr/>
        <a:lstStyle/>
        <a:p>
          <a:endParaRPr lang="en-US"/>
        </a:p>
      </dgm:t>
    </dgm:pt>
    <dgm:pt modelId="{3EEC637A-1601-1E43-BD50-3FD8C3B8B3B2}" type="sibTrans" cxnId="{82CA72BF-7832-EF49-84D4-5E3CBD2796F1}">
      <dgm:prSet/>
      <dgm:spPr/>
      <dgm:t>
        <a:bodyPr/>
        <a:lstStyle/>
        <a:p>
          <a:endParaRPr lang="en-US"/>
        </a:p>
      </dgm:t>
    </dgm:pt>
    <dgm:pt modelId="{CF8A7FBC-C459-574F-808C-9C5B224E73DA}">
      <dgm:prSet phldrT="[Text]" custT="1"/>
      <dgm:spPr/>
      <dgm:t>
        <a:bodyPr/>
        <a:lstStyle/>
        <a:p>
          <a:r>
            <a:rPr lang="hr-HR" sz="3200" dirty="0" smtClean="0">
              <a:latin typeface="Times New Roman"/>
              <a:cs typeface="Times New Roman"/>
            </a:rPr>
            <a:t>informacijska pismenost</a:t>
          </a:r>
          <a:endParaRPr lang="en-US" sz="3200" dirty="0">
            <a:latin typeface="Times New Roman"/>
            <a:cs typeface="Times New Roman"/>
          </a:endParaRPr>
        </a:p>
      </dgm:t>
    </dgm:pt>
    <dgm:pt modelId="{8551412D-0843-5E45-8616-18A303DEBBBA}" type="parTrans" cxnId="{20A174FC-5C9D-084B-82A0-1DE937B96D80}">
      <dgm:prSet/>
      <dgm:spPr/>
      <dgm:t>
        <a:bodyPr/>
        <a:lstStyle/>
        <a:p>
          <a:endParaRPr lang="en-US"/>
        </a:p>
      </dgm:t>
    </dgm:pt>
    <dgm:pt modelId="{310053A5-285F-5A4A-893F-2EEAC3C3C4C8}" type="sibTrans" cxnId="{20A174FC-5C9D-084B-82A0-1DE937B96D80}">
      <dgm:prSet/>
      <dgm:spPr/>
      <dgm:t>
        <a:bodyPr/>
        <a:lstStyle/>
        <a:p>
          <a:endParaRPr lang="en-US"/>
        </a:p>
      </dgm:t>
    </dgm:pt>
    <dgm:pt modelId="{689083CC-44D6-8F44-AF29-0D5A12D535ED}">
      <dgm:prSet phldrT="[Text]" custT="1"/>
      <dgm:spPr/>
      <dgm:t>
        <a:bodyPr/>
        <a:lstStyle/>
        <a:p>
          <a:r>
            <a:rPr lang="hr-HR" sz="3200" dirty="0" smtClean="0">
              <a:latin typeface="Times New Roman"/>
              <a:cs typeface="Times New Roman"/>
            </a:rPr>
            <a:t>informatička pismenost</a:t>
          </a:r>
          <a:endParaRPr lang="en-US" sz="3200" dirty="0">
            <a:latin typeface="Times New Roman"/>
            <a:cs typeface="Times New Roman"/>
          </a:endParaRPr>
        </a:p>
      </dgm:t>
    </dgm:pt>
    <dgm:pt modelId="{A938301F-6FAE-1740-BD1F-3793ED807671}" type="parTrans" cxnId="{8B66FA4D-CACF-094B-850D-8B598A02E6DA}">
      <dgm:prSet/>
      <dgm:spPr/>
      <dgm:t>
        <a:bodyPr/>
        <a:lstStyle/>
        <a:p>
          <a:endParaRPr lang="en-US"/>
        </a:p>
      </dgm:t>
    </dgm:pt>
    <dgm:pt modelId="{90ED3B85-A87F-F041-BCA6-55C01C4CB6B6}" type="sibTrans" cxnId="{8B66FA4D-CACF-094B-850D-8B598A02E6DA}">
      <dgm:prSet/>
      <dgm:spPr/>
      <dgm:t>
        <a:bodyPr/>
        <a:lstStyle/>
        <a:p>
          <a:endParaRPr lang="en-US"/>
        </a:p>
      </dgm:t>
    </dgm:pt>
    <dgm:pt modelId="{E29974A2-059F-5448-9D07-90BA2BD15D9C}">
      <dgm:prSet phldrT="[Text]" custT="1"/>
      <dgm:spPr/>
      <dgm:t>
        <a:bodyPr/>
        <a:lstStyle/>
        <a:p>
          <a:r>
            <a:rPr lang="hr-HR" sz="3200" dirty="0" smtClean="0">
              <a:latin typeface="Times New Roman"/>
              <a:cs typeface="Times New Roman"/>
            </a:rPr>
            <a:t>treća životna dob</a:t>
          </a:r>
          <a:endParaRPr lang="en-US" sz="3200" dirty="0">
            <a:latin typeface="Times New Roman"/>
            <a:cs typeface="Times New Roman"/>
          </a:endParaRPr>
        </a:p>
      </dgm:t>
    </dgm:pt>
    <dgm:pt modelId="{09548DAA-6E27-3D4C-B0F4-A5FC3BB7216F}" type="parTrans" cxnId="{3946B289-9AB8-0041-B388-D01871343B7A}">
      <dgm:prSet/>
      <dgm:spPr/>
      <dgm:t>
        <a:bodyPr/>
        <a:lstStyle/>
        <a:p>
          <a:endParaRPr lang="en-US"/>
        </a:p>
      </dgm:t>
    </dgm:pt>
    <dgm:pt modelId="{C2EDEC86-73A6-9648-A766-1950147D648D}" type="sibTrans" cxnId="{3946B289-9AB8-0041-B388-D01871343B7A}">
      <dgm:prSet/>
      <dgm:spPr/>
      <dgm:t>
        <a:bodyPr/>
        <a:lstStyle/>
        <a:p>
          <a:endParaRPr lang="en-US"/>
        </a:p>
      </dgm:t>
    </dgm:pt>
    <dgm:pt modelId="{AC852742-7CE0-D44E-BB44-DDC5C6AECFA6}">
      <dgm:prSet phldrT="[Text]"/>
      <dgm:spPr/>
      <dgm:t>
        <a:bodyPr/>
        <a:lstStyle/>
        <a:p>
          <a:r>
            <a:rPr lang="ta-IN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rPr>
            <a:t>GISKO</a:t>
          </a:r>
          <a:endParaRPr lang="en-US" b="1" cap="none" spc="300" dirty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</a:endParaRPr>
        </a:p>
      </dgm:t>
    </dgm:pt>
    <dgm:pt modelId="{29DB166C-951D-A845-A65E-32FB3FCE3A46}" type="parTrans" cxnId="{763F166F-BAD2-B244-A494-30B83556D978}">
      <dgm:prSet/>
      <dgm:spPr/>
      <dgm:t>
        <a:bodyPr/>
        <a:lstStyle/>
        <a:p>
          <a:endParaRPr lang="en-US"/>
        </a:p>
      </dgm:t>
    </dgm:pt>
    <dgm:pt modelId="{6592D59A-D835-B24A-AB75-6015DD37A195}" type="sibTrans" cxnId="{763F166F-BAD2-B244-A494-30B83556D97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  <dgm:t>
        <a:bodyPr/>
        <a:lstStyle/>
        <a:p>
          <a:endParaRPr lang="en-US"/>
        </a:p>
      </dgm:t>
    </dgm:pt>
    <dgm:pt modelId="{78E582DD-58D5-2F4A-8C18-1B25E6B55870}" type="pres">
      <dgm:prSet presAssocID="{E3936F69-F5AD-224C-BEE8-24750DA3903E}" presName="Name0" presStyleCnt="0">
        <dgm:presLayoutVars>
          <dgm:dir/>
        </dgm:presLayoutVars>
      </dgm:prSet>
      <dgm:spPr/>
    </dgm:pt>
    <dgm:pt modelId="{0FC965AB-4B82-DC4A-B7D1-49596E8B5E3D}" type="pres">
      <dgm:prSet presAssocID="{6592D59A-D835-B24A-AB75-6015DD37A195}" presName="picture_1" presStyleLbl="bgImgPlace1" presStyleIdx="0" presStyleCnt="1" custLinFactNeighborX="-19323" custLinFactNeighborY="-2604"/>
      <dgm:spPr/>
      <dgm:t>
        <a:bodyPr/>
        <a:lstStyle/>
        <a:p>
          <a:endParaRPr lang="en-US"/>
        </a:p>
      </dgm:t>
    </dgm:pt>
    <dgm:pt modelId="{84030EDF-86DC-124E-BF3E-B2E4820DCD76}" type="pres">
      <dgm:prSet presAssocID="{AC852742-7CE0-D44E-BB44-DDC5C6AECFA6}" presName="text_1" presStyleLbl="node1" presStyleIdx="0" presStyleCnt="0" custScaleY="37215" custLinFactNeighborX="1121" custLinFactNeighborY="-90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29F31F-B8DC-1D43-9144-A2BD1368912E}" type="pres">
      <dgm:prSet presAssocID="{E3936F69-F5AD-224C-BEE8-24750DA3903E}" presName="linV" presStyleCnt="0"/>
      <dgm:spPr/>
    </dgm:pt>
    <dgm:pt modelId="{6403872E-D0A7-1E49-BD50-2793D08FE263}" type="pres">
      <dgm:prSet presAssocID="{CB25A1D2-E9C5-594A-9B3A-F35047172413}" presName="pair" presStyleCnt="0"/>
      <dgm:spPr/>
    </dgm:pt>
    <dgm:pt modelId="{0BB5C1B5-BD30-5848-89E3-F6D3FB530DDD}" type="pres">
      <dgm:prSet presAssocID="{CB25A1D2-E9C5-594A-9B3A-F35047172413}" presName="spaceH" presStyleLbl="node1" presStyleIdx="0" presStyleCnt="0"/>
      <dgm:spPr/>
    </dgm:pt>
    <dgm:pt modelId="{FF4F4A3C-E673-DF42-BD2C-25BAD2C41F6A}" type="pres">
      <dgm:prSet presAssocID="{CB25A1D2-E9C5-594A-9B3A-F35047172413}" presName="desPictures" presStyleLbl="alignImgPlace1" presStyleIdx="0" presStyleCnt="4" custScaleX="135506" custScaleY="11196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en-US"/>
        </a:p>
      </dgm:t>
    </dgm:pt>
    <dgm:pt modelId="{5581A5C8-2230-5949-83AA-30FAE2820ADD}" type="pres">
      <dgm:prSet presAssocID="{CB25A1D2-E9C5-594A-9B3A-F35047172413}" presName="desTextWrapper" presStyleCnt="0"/>
      <dgm:spPr/>
    </dgm:pt>
    <dgm:pt modelId="{84102469-46D7-C449-9615-B4226538BC6B}" type="pres">
      <dgm:prSet presAssocID="{CB25A1D2-E9C5-594A-9B3A-F35047172413}" presName="desText" presStyleLbl="revTx" presStyleIdx="0" presStyleCnt="4" custLinFactNeighborX="9473" custLinFactNeighborY="-60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EA5BF-C6BE-F345-87BE-916A49E0D951}" type="pres">
      <dgm:prSet presAssocID="{3EEC637A-1601-1E43-BD50-3FD8C3B8B3B2}" presName="spaceV" presStyleCnt="0"/>
      <dgm:spPr/>
    </dgm:pt>
    <dgm:pt modelId="{5FEF265F-9C0D-1043-8C93-2763A24B71CE}" type="pres">
      <dgm:prSet presAssocID="{CF8A7FBC-C459-574F-808C-9C5B224E73DA}" presName="pair" presStyleCnt="0"/>
      <dgm:spPr/>
    </dgm:pt>
    <dgm:pt modelId="{F58C29B6-3634-234C-8ED2-4D2B9B939689}" type="pres">
      <dgm:prSet presAssocID="{CF8A7FBC-C459-574F-808C-9C5B224E73DA}" presName="spaceH" presStyleLbl="node1" presStyleIdx="0" presStyleCnt="0"/>
      <dgm:spPr/>
    </dgm:pt>
    <dgm:pt modelId="{AD85E90D-2F24-9C43-AB23-3E5708EDAE5D}" type="pres">
      <dgm:prSet presAssocID="{CF8A7FBC-C459-574F-808C-9C5B224E73DA}" presName="desPictures" presStyleLbl="alignImgPlace1" presStyleIdx="1" presStyleCnt="4" custScaleX="131997" custScaleY="11463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73A7D659-6528-D94D-B040-D0207557031C}" type="pres">
      <dgm:prSet presAssocID="{CF8A7FBC-C459-574F-808C-9C5B224E73DA}" presName="desTextWrapper" presStyleCnt="0"/>
      <dgm:spPr/>
    </dgm:pt>
    <dgm:pt modelId="{192853C1-BFB6-4347-A429-28BFB0FFBE35}" type="pres">
      <dgm:prSet presAssocID="{CF8A7FBC-C459-574F-808C-9C5B224E73DA}" presName="desText" presStyleLbl="revTx" presStyleIdx="1" presStyleCnt="4" custLinFactNeighborX="14801" custLinFactNeighborY="-14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97F680-3E53-E449-AAA8-08AB817D32C2}" type="pres">
      <dgm:prSet presAssocID="{310053A5-285F-5A4A-893F-2EEAC3C3C4C8}" presName="spaceV" presStyleCnt="0"/>
      <dgm:spPr/>
    </dgm:pt>
    <dgm:pt modelId="{2F9718C3-70BF-2C4E-80B9-8ABE807E43F8}" type="pres">
      <dgm:prSet presAssocID="{689083CC-44D6-8F44-AF29-0D5A12D535ED}" presName="pair" presStyleCnt="0"/>
      <dgm:spPr/>
    </dgm:pt>
    <dgm:pt modelId="{B5801629-C265-8744-B93A-02D2C54C84D6}" type="pres">
      <dgm:prSet presAssocID="{689083CC-44D6-8F44-AF29-0D5A12D535ED}" presName="spaceH" presStyleLbl="node1" presStyleIdx="0" presStyleCnt="0"/>
      <dgm:spPr/>
    </dgm:pt>
    <dgm:pt modelId="{C5EFE9E9-5E67-3E46-B186-56C9D8E332C7}" type="pres">
      <dgm:prSet presAssocID="{689083CC-44D6-8F44-AF29-0D5A12D535ED}" presName="desPictures" presStyleLbl="alignImgPlace1" presStyleIdx="2" presStyleCnt="4" custScaleX="129124" custScaleY="11046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C1897C54-B9D1-AE4C-BFE1-44A2BC8E7840}" type="pres">
      <dgm:prSet presAssocID="{689083CC-44D6-8F44-AF29-0D5A12D535ED}" presName="desTextWrapper" presStyleCnt="0"/>
      <dgm:spPr/>
    </dgm:pt>
    <dgm:pt modelId="{35CBE91F-7711-C44F-BC35-3BD3E06A5FA3}" type="pres">
      <dgm:prSet presAssocID="{689083CC-44D6-8F44-AF29-0D5A12D535ED}" presName="desText" presStyleLbl="revTx" presStyleIdx="2" presStyleCnt="4" custLinFactNeighborX="12433" custLinFactNeighborY="14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214AAB-C6A7-B444-9981-B007CD4469A7}" type="pres">
      <dgm:prSet presAssocID="{90ED3B85-A87F-F041-BCA6-55C01C4CB6B6}" presName="spaceV" presStyleCnt="0"/>
      <dgm:spPr/>
    </dgm:pt>
    <dgm:pt modelId="{F7EFF499-FFA8-CB43-A088-CABE1796C852}" type="pres">
      <dgm:prSet presAssocID="{E29974A2-059F-5448-9D07-90BA2BD15D9C}" presName="pair" presStyleCnt="0"/>
      <dgm:spPr/>
    </dgm:pt>
    <dgm:pt modelId="{16ABF44F-976C-574B-B262-D7C1C336AFDF}" type="pres">
      <dgm:prSet presAssocID="{E29974A2-059F-5448-9D07-90BA2BD15D9C}" presName="spaceH" presStyleLbl="node1" presStyleIdx="0" presStyleCnt="0"/>
      <dgm:spPr/>
    </dgm:pt>
    <dgm:pt modelId="{D2F7E11F-B9B1-8446-9981-39A1A6278B79}" type="pres">
      <dgm:prSet presAssocID="{E29974A2-059F-5448-9D07-90BA2BD15D9C}" presName="desPictures" presStyleLbl="alignImgPlace1" presStyleIdx="3" presStyleCnt="4" custScaleX="144766" custScaleY="10899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34014DA-2BB0-D143-8BDA-41C9CD4F6FD8}" type="pres">
      <dgm:prSet presAssocID="{E29974A2-059F-5448-9D07-90BA2BD15D9C}" presName="desTextWrapper" presStyleCnt="0"/>
      <dgm:spPr/>
    </dgm:pt>
    <dgm:pt modelId="{8E4A668B-A12D-3B46-A920-BAD664C1104E}" type="pres">
      <dgm:prSet presAssocID="{E29974A2-059F-5448-9D07-90BA2BD15D9C}" presName="desText" presStyleLbl="revTx" presStyleIdx="3" presStyleCnt="4" custLinFactNeighborX="9473" custLinFactNeighborY="46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56CC25-3E52-9649-9486-0745D4B13BDF}" type="pres">
      <dgm:prSet presAssocID="{E3936F69-F5AD-224C-BEE8-24750DA3903E}" presName="maxNode" presStyleCnt="0"/>
      <dgm:spPr/>
    </dgm:pt>
    <dgm:pt modelId="{130D614E-D5DF-404B-A70D-D8EC5FC9F427}" type="pres">
      <dgm:prSet presAssocID="{E3936F69-F5AD-224C-BEE8-24750DA3903E}" presName="Name33" presStyleCnt="0"/>
      <dgm:spPr/>
    </dgm:pt>
  </dgm:ptLst>
  <dgm:cxnLst>
    <dgm:cxn modelId="{6862D8BE-4B12-0B40-8C6A-00A12DEEF4EB}" type="presOf" srcId="{6592D59A-D835-B24A-AB75-6015DD37A195}" destId="{0FC965AB-4B82-DC4A-B7D1-49596E8B5E3D}" srcOrd="0" destOrd="0" presId="urn:microsoft.com/office/officeart/2008/layout/AccentedPicture"/>
    <dgm:cxn modelId="{BBEC7946-2D4E-EF45-AB02-D2AD26E877F9}" type="presOf" srcId="{E29974A2-059F-5448-9D07-90BA2BD15D9C}" destId="{8E4A668B-A12D-3B46-A920-BAD664C1104E}" srcOrd="0" destOrd="0" presId="urn:microsoft.com/office/officeart/2008/layout/AccentedPicture"/>
    <dgm:cxn modelId="{8072E481-9B69-FA44-A442-6852E317837B}" type="presOf" srcId="{AC852742-7CE0-D44E-BB44-DDC5C6AECFA6}" destId="{84030EDF-86DC-124E-BF3E-B2E4820DCD76}" srcOrd="0" destOrd="0" presId="urn:microsoft.com/office/officeart/2008/layout/AccentedPicture"/>
    <dgm:cxn modelId="{763F166F-BAD2-B244-A494-30B83556D978}" srcId="{E3936F69-F5AD-224C-BEE8-24750DA3903E}" destId="{AC852742-7CE0-D44E-BB44-DDC5C6AECFA6}" srcOrd="0" destOrd="0" parTransId="{29DB166C-951D-A845-A65E-32FB3FCE3A46}" sibTransId="{6592D59A-D835-B24A-AB75-6015DD37A195}"/>
    <dgm:cxn modelId="{20A174FC-5C9D-084B-82A0-1DE937B96D80}" srcId="{E3936F69-F5AD-224C-BEE8-24750DA3903E}" destId="{CF8A7FBC-C459-574F-808C-9C5B224E73DA}" srcOrd="2" destOrd="0" parTransId="{8551412D-0843-5E45-8616-18A303DEBBBA}" sibTransId="{310053A5-285F-5A4A-893F-2EEAC3C3C4C8}"/>
    <dgm:cxn modelId="{1DCCE245-647D-564F-A7A3-E865947AD67C}" type="presOf" srcId="{CB25A1D2-E9C5-594A-9B3A-F35047172413}" destId="{84102469-46D7-C449-9615-B4226538BC6B}" srcOrd="0" destOrd="0" presId="urn:microsoft.com/office/officeart/2008/layout/AccentedPicture"/>
    <dgm:cxn modelId="{82CA72BF-7832-EF49-84D4-5E3CBD2796F1}" srcId="{E3936F69-F5AD-224C-BEE8-24750DA3903E}" destId="{CB25A1D2-E9C5-594A-9B3A-F35047172413}" srcOrd="1" destOrd="0" parTransId="{A16E544C-F9AD-194D-85A4-86124D87986A}" sibTransId="{3EEC637A-1601-1E43-BD50-3FD8C3B8B3B2}"/>
    <dgm:cxn modelId="{4422125B-BBAA-C048-9E36-050F07BB6604}" type="presOf" srcId="{689083CC-44D6-8F44-AF29-0D5A12D535ED}" destId="{35CBE91F-7711-C44F-BC35-3BD3E06A5FA3}" srcOrd="0" destOrd="0" presId="urn:microsoft.com/office/officeart/2008/layout/AccentedPicture"/>
    <dgm:cxn modelId="{8B66FA4D-CACF-094B-850D-8B598A02E6DA}" srcId="{E3936F69-F5AD-224C-BEE8-24750DA3903E}" destId="{689083CC-44D6-8F44-AF29-0D5A12D535ED}" srcOrd="3" destOrd="0" parTransId="{A938301F-6FAE-1740-BD1F-3793ED807671}" sibTransId="{90ED3B85-A87F-F041-BCA6-55C01C4CB6B6}"/>
    <dgm:cxn modelId="{3946B289-9AB8-0041-B388-D01871343B7A}" srcId="{E3936F69-F5AD-224C-BEE8-24750DA3903E}" destId="{E29974A2-059F-5448-9D07-90BA2BD15D9C}" srcOrd="4" destOrd="0" parTransId="{09548DAA-6E27-3D4C-B0F4-A5FC3BB7216F}" sibTransId="{C2EDEC86-73A6-9648-A766-1950147D648D}"/>
    <dgm:cxn modelId="{FA92911A-C259-CB45-8B50-AC6D0ACBFF4D}" type="presOf" srcId="{E3936F69-F5AD-224C-BEE8-24750DA3903E}" destId="{78E582DD-58D5-2F4A-8C18-1B25E6B55870}" srcOrd="0" destOrd="0" presId="urn:microsoft.com/office/officeart/2008/layout/AccentedPicture"/>
    <dgm:cxn modelId="{BEDCC603-D20E-CD4B-8CE3-34EAF6035415}" type="presOf" srcId="{CF8A7FBC-C459-574F-808C-9C5B224E73DA}" destId="{192853C1-BFB6-4347-A429-28BFB0FFBE35}" srcOrd="0" destOrd="0" presId="urn:microsoft.com/office/officeart/2008/layout/AccentedPicture"/>
    <dgm:cxn modelId="{3CC454BF-A7DB-8742-B85D-FC044323435E}" type="presParOf" srcId="{78E582DD-58D5-2F4A-8C18-1B25E6B55870}" destId="{0FC965AB-4B82-DC4A-B7D1-49596E8B5E3D}" srcOrd="0" destOrd="0" presId="urn:microsoft.com/office/officeart/2008/layout/AccentedPicture"/>
    <dgm:cxn modelId="{815FA5EA-D907-B248-9C6D-9FA7BE49781E}" type="presParOf" srcId="{78E582DD-58D5-2F4A-8C18-1B25E6B55870}" destId="{84030EDF-86DC-124E-BF3E-B2E4820DCD76}" srcOrd="1" destOrd="0" presId="urn:microsoft.com/office/officeart/2008/layout/AccentedPicture"/>
    <dgm:cxn modelId="{D93BC097-B267-1449-A566-9CAC86F466D0}" type="presParOf" srcId="{78E582DD-58D5-2F4A-8C18-1B25E6B55870}" destId="{1F29F31F-B8DC-1D43-9144-A2BD1368912E}" srcOrd="2" destOrd="0" presId="urn:microsoft.com/office/officeart/2008/layout/AccentedPicture"/>
    <dgm:cxn modelId="{B0DE9782-CE86-FB4B-A2FB-B5B539E57DFB}" type="presParOf" srcId="{1F29F31F-B8DC-1D43-9144-A2BD1368912E}" destId="{6403872E-D0A7-1E49-BD50-2793D08FE263}" srcOrd="0" destOrd="0" presId="urn:microsoft.com/office/officeart/2008/layout/AccentedPicture"/>
    <dgm:cxn modelId="{DB7E1FD0-BE73-014B-8907-CADAB62F2452}" type="presParOf" srcId="{6403872E-D0A7-1E49-BD50-2793D08FE263}" destId="{0BB5C1B5-BD30-5848-89E3-F6D3FB530DDD}" srcOrd="0" destOrd="0" presId="urn:microsoft.com/office/officeart/2008/layout/AccentedPicture"/>
    <dgm:cxn modelId="{73725C62-FAC0-9345-9491-40622FDDC163}" type="presParOf" srcId="{6403872E-D0A7-1E49-BD50-2793D08FE263}" destId="{FF4F4A3C-E673-DF42-BD2C-25BAD2C41F6A}" srcOrd="1" destOrd="0" presId="urn:microsoft.com/office/officeart/2008/layout/AccentedPicture"/>
    <dgm:cxn modelId="{02B6A3CE-FA1B-1D49-BA56-284C591CE221}" type="presParOf" srcId="{6403872E-D0A7-1E49-BD50-2793D08FE263}" destId="{5581A5C8-2230-5949-83AA-30FAE2820ADD}" srcOrd="2" destOrd="0" presId="urn:microsoft.com/office/officeart/2008/layout/AccentedPicture"/>
    <dgm:cxn modelId="{E5499445-F8E8-8D40-99AE-557AAD36BE59}" type="presParOf" srcId="{5581A5C8-2230-5949-83AA-30FAE2820ADD}" destId="{84102469-46D7-C449-9615-B4226538BC6B}" srcOrd="0" destOrd="0" presId="urn:microsoft.com/office/officeart/2008/layout/AccentedPicture"/>
    <dgm:cxn modelId="{63B0432E-A7A1-6B4B-AFF4-676B101C8D3B}" type="presParOf" srcId="{1F29F31F-B8DC-1D43-9144-A2BD1368912E}" destId="{0D1EA5BF-C6BE-F345-87BE-916A49E0D951}" srcOrd="1" destOrd="0" presId="urn:microsoft.com/office/officeart/2008/layout/AccentedPicture"/>
    <dgm:cxn modelId="{BCEAD6B8-37A4-5E40-8BFF-E794A04D0A69}" type="presParOf" srcId="{1F29F31F-B8DC-1D43-9144-A2BD1368912E}" destId="{5FEF265F-9C0D-1043-8C93-2763A24B71CE}" srcOrd="2" destOrd="0" presId="urn:microsoft.com/office/officeart/2008/layout/AccentedPicture"/>
    <dgm:cxn modelId="{BC4BC13F-A454-B54E-8F09-9E0A0A7AF67E}" type="presParOf" srcId="{5FEF265F-9C0D-1043-8C93-2763A24B71CE}" destId="{F58C29B6-3634-234C-8ED2-4D2B9B939689}" srcOrd="0" destOrd="0" presId="urn:microsoft.com/office/officeart/2008/layout/AccentedPicture"/>
    <dgm:cxn modelId="{C3984C47-A919-6D41-9CA8-165F9507235F}" type="presParOf" srcId="{5FEF265F-9C0D-1043-8C93-2763A24B71CE}" destId="{AD85E90D-2F24-9C43-AB23-3E5708EDAE5D}" srcOrd="1" destOrd="0" presId="urn:microsoft.com/office/officeart/2008/layout/AccentedPicture"/>
    <dgm:cxn modelId="{E0F5DD09-42C7-7D41-BA72-BCC8121A8527}" type="presParOf" srcId="{5FEF265F-9C0D-1043-8C93-2763A24B71CE}" destId="{73A7D659-6528-D94D-B040-D0207557031C}" srcOrd="2" destOrd="0" presId="urn:microsoft.com/office/officeart/2008/layout/AccentedPicture"/>
    <dgm:cxn modelId="{F631CAD5-12E8-9C40-87A9-9AC745F9459D}" type="presParOf" srcId="{73A7D659-6528-D94D-B040-D0207557031C}" destId="{192853C1-BFB6-4347-A429-28BFB0FFBE35}" srcOrd="0" destOrd="0" presId="urn:microsoft.com/office/officeart/2008/layout/AccentedPicture"/>
    <dgm:cxn modelId="{BC37EA42-D709-DC4C-BB82-7C54BBB50344}" type="presParOf" srcId="{1F29F31F-B8DC-1D43-9144-A2BD1368912E}" destId="{ED97F680-3E53-E449-AAA8-08AB817D32C2}" srcOrd="3" destOrd="0" presId="urn:microsoft.com/office/officeart/2008/layout/AccentedPicture"/>
    <dgm:cxn modelId="{DD4AC7BB-749B-9248-8C0D-ECDC2592800C}" type="presParOf" srcId="{1F29F31F-B8DC-1D43-9144-A2BD1368912E}" destId="{2F9718C3-70BF-2C4E-80B9-8ABE807E43F8}" srcOrd="4" destOrd="0" presId="urn:microsoft.com/office/officeart/2008/layout/AccentedPicture"/>
    <dgm:cxn modelId="{773DDC62-4187-4745-AE2C-254E07B71C72}" type="presParOf" srcId="{2F9718C3-70BF-2C4E-80B9-8ABE807E43F8}" destId="{B5801629-C265-8744-B93A-02D2C54C84D6}" srcOrd="0" destOrd="0" presId="urn:microsoft.com/office/officeart/2008/layout/AccentedPicture"/>
    <dgm:cxn modelId="{C76E2716-8DE9-374D-BA6D-32CBA7A04ED1}" type="presParOf" srcId="{2F9718C3-70BF-2C4E-80B9-8ABE807E43F8}" destId="{C5EFE9E9-5E67-3E46-B186-56C9D8E332C7}" srcOrd="1" destOrd="0" presId="urn:microsoft.com/office/officeart/2008/layout/AccentedPicture"/>
    <dgm:cxn modelId="{C9044B0F-BB51-2345-9CBA-D16EABEC3434}" type="presParOf" srcId="{2F9718C3-70BF-2C4E-80B9-8ABE807E43F8}" destId="{C1897C54-B9D1-AE4C-BFE1-44A2BC8E7840}" srcOrd="2" destOrd="0" presId="urn:microsoft.com/office/officeart/2008/layout/AccentedPicture"/>
    <dgm:cxn modelId="{D059EB77-D880-1840-AB8D-38C26E3A05D8}" type="presParOf" srcId="{C1897C54-B9D1-AE4C-BFE1-44A2BC8E7840}" destId="{35CBE91F-7711-C44F-BC35-3BD3E06A5FA3}" srcOrd="0" destOrd="0" presId="urn:microsoft.com/office/officeart/2008/layout/AccentedPicture"/>
    <dgm:cxn modelId="{3D1B07EA-2955-554A-9BD8-A8C6C2662FD6}" type="presParOf" srcId="{1F29F31F-B8DC-1D43-9144-A2BD1368912E}" destId="{78214AAB-C6A7-B444-9981-B007CD4469A7}" srcOrd="5" destOrd="0" presId="urn:microsoft.com/office/officeart/2008/layout/AccentedPicture"/>
    <dgm:cxn modelId="{C503C735-B736-DE4C-B27A-A2B9496EEB38}" type="presParOf" srcId="{1F29F31F-B8DC-1D43-9144-A2BD1368912E}" destId="{F7EFF499-FFA8-CB43-A088-CABE1796C852}" srcOrd="6" destOrd="0" presId="urn:microsoft.com/office/officeart/2008/layout/AccentedPicture"/>
    <dgm:cxn modelId="{AA0F5ECC-B5C5-AB4B-9D9B-F230BF48F35A}" type="presParOf" srcId="{F7EFF499-FFA8-CB43-A088-CABE1796C852}" destId="{16ABF44F-976C-574B-B262-D7C1C336AFDF}" srcOrd="0" destOrd="0" presId="urn:microsoft.com/office/officeart/2008/layout/AccentedPicture"/>
    <dgm:cxn modelId="{C2472ECC-B1A2-CB4B-BF10-E7EEFF3BBA6F}" type="presParOf" srcId="{F7EFF499-FFA8-CB43-A088-CABE1796C852}" destId="{D2F7E11F-B9B1-8446-9981-39A1A6278B79}" srcOrd="1" destOrd="0" presId="urn:microsoft.com/office/officeart/2008/layout/AccentedPicture"/>
    <dgm:cxn modelId="{E845B83E-67CE-EB4C-9680-C5017AB1A146}" type="presParOf" srcId="{F7EFF499-FFA8-CB43-A088-CABE1796C852}" destId="{434014DA-2BB0-D143-8BDA-41C9CD4F6FD8}" srcOrd="2" destOrd="0" presId="urn:microsoft.com/office/officeart/2008/layout/AccentedPicture"/>
    <dgm:cxn modelId="{768C535C-B6B9-0A46-9A9D-743D661089BF}" type="presParOf" srcId="{434014DA-2BB0-D143-8BDA-41C9CD4F6FD8}" destId="{8E4A668B-A12D-3B46-A920-BAD664C1104E}" srcOrd="0" destOrd="0" presId="urn:microsoft.com/office/officeart/2008/layout/AccentedPicture"/>
    <dgm:cxn modelId="{FEAE1197-5FDB-0B45-B63A-FEB759BC6B66}" type="presParOf" srcId="{78E582DD-58D5-2F4A-8C18-1B25E6B55870}" destId="{4656CC25-3E52-9649-9486-0745D4B13BDF}" srcOrd="3" destOrd="0" presId="urn:microsoft.com/office/officeart/2008/layout/AccentedPicture"/>
    <dgm:cxn modelId="{944BCA9A-FDF9-EF40-BFAB-7A410AA76BD7}" type="presParOf" srcId="{4656CC25-3E52-9649-9486-0745D4B13BDF}" destId="{130D614E-D5DF-404B-A70D-D8EC5FC9F427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965AB-4B82-DC4A-B7D1-49596E8B5E3D}">
      <dsp:nvSpPr>
        <dsp:cNvPr id="0" name=""/>
        <dsp:cNvSpPr/>
      </dsp:nvSpPr>
      <dsp:spPr>
        <a:xfrm>
          <a:off x="187543" y="119488"/>
          <a:ext cx="3872110" cy="493891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030EDF-86DC-124E-BF3E-B2E4820DCD76}">
      <dsp:nvSpPr>
        <dsp:cNvPr id="0" name=""/>
        <dsp:cNvSpPr/>
      </dsp:nvSpPr>
      <dsp:spPr>
        <a:xfrm>
          <a:off x="1124059" y="267137"/>
          <a:ext cx="2981525" cy="1102810"/>
        </a:xfrm>
        <a:prstGeom prst="rect">
          <a:avLst/>
        </a:prstGeom>
        <a:noFill/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b" anchorCtr="0">
          <a:noAutofit/>
        </a:bodyPr>
        <a:lstStyle/>
        <a:p>
          <a:pPr lvl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a-IN" sz="5700" b="1" kern="1200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rPr>
            <a:t>GISKO</a:t>
          </a:r>
          <a:endParaRPr lang="en-US" sz="5700" b="1" kern="1200" cap="none" spc="300" dirty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</a:endParaRPr>
        </a:p>
      </dsp:txBody>
      <dsp:txXfrm>
        <a:off x="1124059" y="267137"/>
        <a:ext cx="2981525" cy="1102810"/>
      </dsp:txXfrm>
    </dsp:sp>
    <dsp:sp modelId="{FF4F4A3C-E673-DF42-BD2C-25BAD2C41F6A}">
      <dsp:nvSpPr>
        <dsp:cNvPr id="0" name=""/>
        <dsp:cNvSpPr/>
      </dsp:nvSpPr>
      <dsp:spPr>
        <a:xfrm>
          <a:off x="4072011" y="1151"/>
          <a:ext cx="1471702" cy="121598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102469-46D7-C449-9615-B4226538BC6B}">
      <dsp:nvSpPr>
        <dsp:cNvPr id="0" name=""/>
        <dsp:cNvSpPr/>
      </dsp:nvSpPr>
      <dsp:spPr>
        <a:xfrm>
          <a:off x="5577792" y="5"/>
          <a:ext cx="2395119" cy="1086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40640" rIns="8128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 smtClean="0">
              <a:latin typeface="Times New Roman"/>
              <a:cs typeface="Times New Roman"/>
            </a:rPr>
            <a:t>cjeloživotno obrazovanje</a:t>
          </a:r>
          <a:endParaRPr lang="en-US" sz="3200" kern="1200" dirty="0">
            <a:latin typeface="Times New Roman"/>
            <a:cs typeface="Times New Roman"/>
          </a:endParaRPr>
        </a:p>
      </dsp:txBody>
      <dsp:txXfrm>
        <a:off x="5577792" y="5"/>
        <a:ext cx="2395119" cy="1086079"/>
      </dsp:txXfrm>
    </dsp:sp>
    <dsp:sp modelId="{AD85E90D-2F24-9C43-AB23-3E5708EDAE5D}">
      <dsp:nvSpPr>
        <dsp:cNvPr id="0" name=""/>
        <dsp:cNvSpPr/>
      </dsp:nvSpPr>
      <dsp:spPr>
        <a:xfrm>
          <a:off x="4091066" y="1412631"/>
          <a:ext cx="1433592" cy="124503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2853C1-BFB6-4347-A429-28BFB0FFBE35}">
      <dsp:nvSpPr>
        <dsp:cNvPr id="0" name=""/>
        <dsp:cNvSpPr/>
      </dsp:nvSpPr>
      <dsp:spPr>
        <a:xfrm>
          <a:off x="5705404" y="1476036"/>
          <a:ext cx="2395119" cy="1086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40640" rIns="8128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 smtClean="0">
              <a:latin typeface="Times New Roman"/>
              <a:cs typeface="Times New Roman"/>
            </a:rPr>
            <a:t>informacijska pismenost</a:t>
          </a:r>
          <a:endParaRPr lang="en-US" sz="3200" kern="1200" dirty="0">
            <a:latin typeface="Times New Roman"/>
            <a:cs typeface="Times New Roman"/>
          </a:endParaRPr>
        </a:p>
      </dsp:txBody>
      <dsp:txXfrm>
        <a:off x="5705404" y="1476036"/>
        <a:ext cx="2395119" cy="1086079"/>
      </dsp:txXfrm>
    </dsp:sp>
    <dsp:sp modelId="{C5EFE9E9-5E67-3E46-B186-56C9D8E332C7}">
      <dsp:nvSpPr>
        <dsp:cNvPr id="0" name=""/>
        <dsp:cNvSpPr/>
      </dsp:nvSpPr>
      <dsp:spPr>
        <a:xfrm>
          <a:off x="4106668" y="2853163"/>
          <a:ext cx="1402389" cy="119974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CBE91F-7711-C44F-BC35-3BD3E06A5FA3}">
      <dsp:nvSpPr>
        <dsp:cNvPr id="0" name=""/>
        <dsp:cNvSpPr/>
      </dsp:nvSpPr>
      <dsp:spPr>
        <a:xfrm>
          <a:off x="5648687" y="2926072"/>
          <a:ext cx="2395119" cy="1086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40640" rIns="8128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 smtClean="0">
              <a:latin typeface="Times New Roman"/>
              <a:cs typeface="Times New Roman"/>
            </a:rPr>
            <a:t>informatička pismenost</a:t>
          </a:r>
          <a:endParaRPr lang="en-US" sz="3200" kern="1200" dirty="0">
            <a:latin typeface="Times New Roman"/>
            <a:cs typeface="Times New Roman"/>
          </a:endParaRPr>
        </a:p>
      </dsp:txBody>
      <dsp:txXfrm>
        <a:off x="5648687" y="2926072"/>
        <a:ext cx="2395119" cy="1086079"/>
      </dsp:txXfrm>
    </dsp:sp>
    <dsp:sp modelId="{D2F7E11F-B9B1-8446-9981-39A1A6278B79}">
      <dsp:nvSpPr>
        <dsp:cNvPr id="0" name=""/>
        <dsp:cNvSpPr/>
      </dsp:nvSpPr>
      <dsp:spPr>
        <a:xfrm>
          <a:off x="4021726" y="4248406"/>
          <a:ext cx="1572273" cy="118379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4A668B-A12D-3B46-A920-BAD664C1104E}">
      <dsp:nvSpPr>
        <dsp:cNvPr id="0" name=""/>
        <dsp:cNvSpPr/>
      </dsp:nvSpPr>
      <dsp:spPr>
        <a:xfrm>
          <a:off x="5577792" y="4347272"/>
          <a:ext cx="2395119" cy="1086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40640" rIns="8128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 smtClean="0">
              <a:latin typeface="Times New Roman"/>
              <a:cs typeface="Times New Roman"/>
            </a:rPr>
            <a:t>treća životna dob</a:t>
          </a:r>
          <a:endParaRPr lang="en-US" sz="3200" kern="1200" dirty="0">
            <a:latin typeface="Times New Roman"/>
            <a:cs typeface="Times New Roman"/>
          </a:endParaRPr>
        </a:p>
      </dsp:txBody>
      <dsp:txXfrm>
        <a:off x="5577792" y="4347272"/>
        <a:ext cx="2395119" cy="1086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ta-IN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a-IN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a-IN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09/10/18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dino@gskos.hr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slukacevic@gskos.hr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9.docx"/><Relationship Id="rId4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557" y="2009376"/>
            <a:ext cx="3848519" cy="2289610"/>
          </a:xfrm>
        </p:spPr>
        <p:txBody>
          <a:bodyPr>
            <a:noAutofit/>
          </a:bodyPr>
          <a:lstStyle/>
          <a:p>
            <a:r>
              <a:rPr lang="ta-IN" sz="20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Obrazovanje osoba treće životne dobi kroz usvajanje informacijske i informatičke pismenosti: Primjer GiSKO na programu: Ukorak s vremenom </a:t>
            </a:r>
            <a:r>
              <a:rPr lang="mr-IN" sz="20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–</a:t>
            </a:r>
            <a:r>
              <a:rPr lang="ta-IN" sz="20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ta-IN" sz="2000" b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osnove rada </a:t>
            </a:r>
            <a:r>
              <a:rPr lang="ta-IN" sz="20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na računalu</a:t>
            </a:r>
            <a:endParaRPr lang="en-US" sz="2000" b="1" dirty="0">
              <a:ln w="1905"/>
              <a:solidFill>
                <a:srgbClr val="FF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543" y="4517671"/>
            <a:ext cx="7154425" cy="2153754"/>
          </a:xfrm>
        </p:spPr>
        <p:txBody>
          <a:bodyPr>
            <a:normAutofit/>
          </a:bodyPr>
          <a:lstStyle/>
          <a:p>
            <a:pPr algn="r"/>
            <a:r>
              <a:rPr lang="hr-HR" b="1" dirty="0">
                <a:latin typeface="Times New Roman"/>
                <a:cs typeface="Times New Roman"/>
              </a:rPr>
              <a:t>Srđan Lukačević - Gradska i sveučilišna knjižnica Osijek</a:t>
            </a:r>
            <a:endParaRPr lang="en-US" b="1" dirty="0">
              <a:latin typeface="Times New Roman"/>
              <a:cs typeface="Times New Roman"/>
            </a:endParaRPr>
          </a:p>
          <a:p>
            <a:pPr algn="r"/>
            <a:r>
              <a:rPr lang="hr-HR" b="1" u="sng" dirty="0">
                <a:latin typeface="Times New Roman"/>
                <a:cs typeface="Times New Roman"/>
                <a:hlinkClick r:id="rId2"/>
              </a:rPr>
              <a:t>slukacevic@gskos.hr</a:t>
            </a:r>
            <a:endParaRPr lang="en-US" b="1" dirty="0">
              <a:latin typeface="Times New Roman"/>
              <a:cs typeface="Times New Roman"/>
            </a:endParaRPr>
          </a:p>
          <a:p>
            <a:pPr algn="r"/>
            <a:endParaRPr lang="ta-IN" b="1" dirty="0" smtClean="0">
              <a:latin typeface="Times New Roman"/>
              <a:cs typeface="Times New Roman"/>
            </a:endParaRPr>
          </a:p>
          <a:p>
            <a:pPr algn="r"/>
            <a:r>
              <a:rPr lang="hr-HR" b="1" dirty="0">
                <a:latin typeface="Times New Roman"/>
                <a:cs typeface="Times New Roman"/>
              </a:rPr>
              <a:t> </a:t>
            </a:r>
            <a:endParaRPr lang="en-US" b="1" dirty="0">
              <a:latin typeface="Times New Roman"/>
              <a:cs typeface="Times New Roman"/>
            </a:endParaRPr>
          </a:p>
          <a:p>
            <a:pPr algn="r"/>
            <a:endParaRPr lang="ta-IN" b="1" dirty="0" smtClean="0">
              <a:latin typeface="Times New Roman"/>
              <a:cs typeface="Times New Roman"/>
            </a:endParaRPr>
          </a:p>
          <a:p>
            <a:pPr algn="r"/>
            <a:r>
              <a:rPr lang="hr-HR" b="1" dirty="0" smtClean="0">
                <a:latin typeface="Times New Roman"/>
                <a:cs typeface="Times New Roman"/>
              </a:rPr>
              <a:t>Dino </a:t>
            </a:r>
            <a:r>
              <a:rPr lang="hr-HR" b="1" dirty="0">
                <a:latin typeface="Times New Roman"/>
                <a:cs typeface="Times New Roman"/>
              </a:rPr>
              <a:t>Radmilović - Gradska i sveučilišna knjižnica Osijek;  </a:t>
            </a:r>
            <a:endParaRPr lang="en-US" b="1" dirty="0">
              <a:latin typeface="Times New Roman"/>
              <a:cs typeface="Times New Roman"/>
            </a:endParaRPr>
          </a:p>
          <a:p>
            <a:pPr algn="r"/>
            <a:r>
              <a:rPr lang="hr-HR" b="1" u="sng" dirty="0">
                <a:latin typeface="Times New Roman"/>
                <a:cs typeface="Times New Roman"/>
                <a:hlinkClick r:id="rId3"/>
              </a:rPr>
              <a:t>rdino@gskos.hr</a:t>
            </a:r>
            <a:endParaRPr lang="en-US" b="1" dirty="0">
              <a:latin typeface="Times New Roman"/>
              <a:cs typeface="Times New Roman"/>
            </a:endParaRPr>
          </a:p>
          <a:p>
            <a:pPr algn="r"/>
            <a:r>
              <a:rPr lang="hr-HR" b="1" dirty="0">
                <a:latin typeface="Times New Roman"/>
                <a:cs typeface="Times New Roman"/>
              </a:rPr>
              <a:t> </a:t>
            </a:r>
            <a:endParaRPr lang="en-US" b="1" dirty="0">
              <a:latin typeface="Times New Roman"/>
              <a:cs typeface="Times New Roman"/>
            </a:endParaRPr>
          </a:p>
          <a:p>
            <a:pPr algn="r"/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25" y="778109"/>
            <a:ext cx="1838343" cy="10763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6025" y="372106"/>
            <a:ext cx="3810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/>
                <a:cs typeface="Times New Roman"/>
              </a:rPr>
              <a:t>SVEUČILIŠTE J. J. STROSSMAYERA U OSIJEKU</a:t>
            </a:r>
          </a:p>
          <a:p>
            <a:r>
              <a:rPr lang="en-US" sz="1200" dirty="0">
                <a:solidFill>
                  <a:srgbClr val="FFFFFF"/>
                </a:solidFill>
                <a:latin typeface="Times New Roman"/>
                <a:cs typeface="Times New Roman"/>
              </a:rPr>
              <a:t>GRADSKA I SVEUČILIŠNA KNJIŽNICA OSIJEK</a:t>
            </a:r>
          </a:p>
        </p:txBody>
      </p:sp>
      <p:sp>
        <p:nvSpPr>
          <p:cNvPr id="6" name="Rectangle 5"/>
          <p:cNvSpPr/>
          <p:nvPr/>
        </p:nvSpPr>
        <p:spPr>
          <a:xfrm>
            <a:off x="4599766" y="259883"/>
            <a:ext cx="4544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/>
                <a:cs typeface="Times New Roman"/>
              </a:rPr>
              <a:t>43. </a:t>
            </a:r>
            <a:r>
              <a:rPr lang="en-US" sz="1400" b="1" dirty="0" err="1">
                <a:latin typeface="Times New Roman"/>
                <a:cs typeface="Times New Roman"/>
              </a:rPr>
              <a:t>skupština</a:t>
            </a:r>
            <a:r>
              <a:rPr lang="en-US" sz="1400" b="1" dirty="0">
                <a:latin typeface="Times New Roman"/>
                <a:cs typeface="Times New Roman"/>
              </a:rPr>
              <a:t> </a:t>
            </a:r>
            <a:r>
              <a:rPr lang="en-US" sz="1400" b="1" dirty="0" err="1">
                <a:latin typeface="Times New Roman"/>
                <a:cs typeface="Times New Roman"/>
              </a:rPr>
              <a:t>Hrvatskoga</a:t>
            </a:r>
            <a:r>
              <a:rPr lang="en-US" sz="1400" b="1" dirty="0">
                <a:latin typeface="Times New Roman"/>
                <a:cs typeface="Times New Roman"/>
              </a:rPr>
              <a:t> </a:t>
            </a:r>
            <a:r>
              <a:rPr lang="en-US" sz="1400" b="1" dirty="0" err="1">
                <a:latin typeface="Times New Roman"/>
                <a:cs typeface="Times New Roman"/>
              </a:rPr>
              <a:t>knjižničarskog</a:t>
            </a:r>
            <a:r>
              <a:rPr lang="en-US" sz="1400" b="1" dirty="0">
                <a:latin typeface="Times New Roman"/>
                <a:cs typeface="Times New Roman"/>
              </a:rPr>
              <a:t> </a:t>
            </a:r>
            <a:r>
              <a:rPr lang="en-US" sz="1400" b="1" dirty="0" err="1">
                <a:latin typeface="Times New Roman"/>
                <a:cs typeface="Times New Roman"/>
              </a:rPr>
              <a:t>društva</a:t>
            </a:r>
            <a:endParaRPr lang="en-US" sz="1400" b="1" dirty="0">
              <a:latin typeface="Times New Roman"/>
              <a:cs typeface="Times New Roman"/>
            </a:endParaRPr>
          </a:p>
          <a:p>
            <a:endParaRPr lang="en-US" sz="1400" dirty="0">
              <a:latin typeface="Times New Roman"/>
              <a:cs typeface="Times New Roman"/>
            </a:endParaRPr>
          </a:p>
          <a:p>
            <a:r>
              <a:rPr lang="en-US" sz="1400" dirty="0" smtClean="0">
                <a:latin typeface="Times New Roman"/>
                <a:cs typeface="Times New Roman"/>
              </a:rPr>
              <a:t>Hotel </a:t>
            </a:r>
            <a:r>
              <a:rPr lang="en-US" sz="1400" dirty="0">
                <a:latin typeface="Times New Roman"/>
                <a:cs typeface="Times New Roman"/>
              </a:rPr>
              <a:t>„</a:t>
            </a:r>
            <a:r>
              <a:rPr lang="en-US" sz="1400" dirty="0" err="1">
                <a:latin typeface="Times New Roman"/>
                <a:cs typeface="Times New Roman"/>
              </a:rPr>
              <a:t>Ambasador</a:t>
            </a:r>
            <a:r>
              <a:rPr lang="en-US" sz="1400" dirty="0">
                <a:latin typeface="Times New Roman"/>
                <a:cs typeface="Times New Roman"/>
              </a:rPr>
              <a:t>“, </a:t>
            </a:r>
            <a:endParaRPr lang="ta-IN" sz="1400" dirty="0" smtClean="0">
              <a:latin typeface="Times New Roman"/>
              <a:cs typeface="Times New Roman"/>
            </a:endParaRPr>
          </a:p>
          <a:p>
            <a:r>
              <a:rPr lang="en-US" sz="1200" i="1" dirty="0" err="1" smtClean="0">
                <a:latin typeface="Times New Roman"/>
                <a:cs typeface="Times New Roman"/>
              </a:rPr>
              <a:t>Opatija</a:t>
            </a:r>
            <a:r>
              <a:rPr lang="en-US" sz="1200" i="1" dirty="0" smtClean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10.10. - 13.10.2018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987" y="629992"/>
            <a:ext cx="1541789" cy="1213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177" y="4517670"/>
            <a:ext cx="928902" cy="11611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401121" y="5803078"/>
            <a:ext cx="1280655" cy="72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8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Slika 5. Razlozi pohađanja tečaja informatičke i informacijske pismenosti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/>
            </a:r>
            <a:b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</a:b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6316842"/>
              </p:ext>
            </p:extLst>
          </p:nvPr>
        </p:nvGraphicFramePr>
        <p:xfrm>
          <a:off x="257238" y="1917303"/>
          <a:ext cx="8681776" cy="4054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063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Chart bld="series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15392"/>
            <a:ext cx="7556313" cy="1116106"/>
          </a:xfrm>
        </p:spPr>
        <p:txBody>
          <a:bodyPr/>
          <a:lstStyle/>
          <a:p>
            <a:r>
              <a:rPr lang="hr-H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Slika 6. Vlastita procjena znanje rada na računalu u uzorku prije provedenog tečaja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919688"/>
              </p:ext>
            </p:extLst>
          </p:nvPr>
        </p:nvGraphicFramePr>
        <p:xfrm>
          <a:off x="878535" y="1883150"/>
          <a:ext cx="7504247" cy="443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761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Chart bld="series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Slika 7. Vlastita procjena znanja rada na računalu u uzorku nakon provedenog tečaja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/>
            </a:r>
            <a:b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</a:b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393541"/>
              </p:ext>
            </p:extLst>
          </p:nvPr>
        </p:nvGraphicFramePr>
        <p:xfrm>
          <a:off x="707480" y="2236799"/>
          <a:ext cx="8151147" cy="409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914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Chart bld="series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Slika 8. Srednja ocjena zadovoljstva, zadovoljavanja korisničkih očekivanja i procjena korisnosti naučenog u </a:t>
            </a:r>
            <a:r>
              <a:rPr lang="hr-H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uzorku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698060"/>
              </p:ext>
            </p:extLst>
          </p:nvPr>
        </p:nvGraphicFramePr>
        <p:xfrm>
          <a:off x="498474" y="2108199"/>
          <a:ext cx="7477044" cy="4418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417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Chart bld="series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Tablica 1. Razlozi korištenja računala prije i poslije </a:t>
            </a:r>
            <a:r>
              <a:rPr lang="hr-H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tečaja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90482"/>
              </p:ext>
            </p:extLst>
          </p:nvPr>
        </p:nvGraphicFramePr>
        <p:xfrm>
          <a:off x="-122696" y="1925821"/>
          <a:ext cx="8877433" cy="4860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2" name="Document" r:id="rId3" imgW="6146800" imgH="3365500" progId="Word.Document.12">
                  <p:embed/>
                </p:oleObj>
              </mc:Choice>
              <mc:Fallback>
                <p:oleObj name="Document" r:id="rId3" imgW="6146800" imgH="3365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22696" y="1925821"/>
                        <a:ext cx="8877433" cy="4860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un 6"/>
          <p:cNvSpPr/>
          <p:nvPr/>
        </p:nvSpPr>
        <p:spPr>
          <a:xfrm>
            <a:off x="3022544" y="3858002"/>
            <a:ext cx="1527350" cy="707300"/>
          </a:xfrm>
          <a:prstGeom prst="sun">
            <a:avLst/>
          </a:prstGeom>
          <a:noFill/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3022544" y="3150702"/>
            <a:ext cx="1527350" cy="707300"/>
          </a:xfrm>
          <a:prstGeom prst="sun">
            <a:avLst/>
          </a:prstGeom>
          <a:noFill/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Sun 9"/>
          <p:cNvSpPr/>
          <p:nvPr/>
        </p:nvSpPr>
        <p:spPr>
          <a:xfrm>
            <a:off x="7451522" y="3150702"/>
            <a:ext cx="1527350" cy="707300"/>
          </a:xfrm>
          <a:prstGeom prst="sun">
            <a:avLst/>
          </a:prstGeom>
          <a:noFill/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21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Slika 9. Preporuka tečaja budućim polaznicima 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891773"/>
              </p:ext>
            </p:extLst>
          </p:nvPr>
        </p:nvGraphicFramePr>
        <p:xfrm>
          <a:off x="225484" y="1598459"/>
          <a:ext cx="8918516" cy="4721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miley Face 5"/>
          <p:cNvSpPr/>
          <p:nvPr/>
        </p:nvSpPr>
        <p:spPr>
          <a:xfrm>
            <a:off x="5353762" y="3681177"/>
            <a:ext cx="675249" cy="643000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67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Slika 10. Korištenje knjižničnih usluga poslije </a:t>
            </a:r>
            <a:r>
              <a:rPr lang="hr-H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tečaja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836697"/>
              </p:ext>
            </p:extLst>
          </p:nvPr>
        </p:nvGraphicFramePr>
        <p:xfrm>
          <a:off x="193330" y="1844509"/>
          <a:ext cx="8086511" cy="4778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506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Chart bld="series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180516_1308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51163" cy="361084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0" y="0"/>
            <a:ext cx="3151163" cy="1655726"/>
          </a:xfrm>
          <a:prstGeom prst="wedgeEllipseCallout">
            <a:avLst>
              <a:gd name="adj1" fmla="val 24983"/>
              <a:gd name="adj2" fmla="val 69295"/>
            </a:avLst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rgbClr val="008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1300" dirty="0">
                <a:latin typeface="Times New Roman"/>
                <a:cs typeface="Times New Roman"/>
              </a:rPr>
              <a:t>"Putem interneta putujem po svijetu svaki dan, čitam </a:t>
            </a:r>
            <a:r>
              <a:rPr lang="hr-HR" sz="1300" dirty="0" smtClean="0">
                <a:latin typeface="Times New Roman"/>
                <a:cs typeface="Times New Roman"/>
              </a:rPr>
              <a:t>novine,</a:t>
            </a:r>
            <a:r>
              <a:rPr lang="ta-IN" sz="1300" dirty="0" smtClean="0">
                <a:latin typeface="Times New Roman"/>
                <a:cs typeface="Times New Roman"/>
              </a:rPr>
              <a:t> </a:t>
            </a:r>
            <a:r>
              <a:rPr lang="hr-HR" sz="1300" dirty="0" smtClean="0">
                <a:latin typeface="Times New Roman"/>
                <a:cs typeface="Times New Roman"/>
              </a:rPr>
              <a:t> </a:t>
            </a:r>
            <a:r>
              <a:rPr lang="hr-HR" sz="1300" dirty="0">
                <a:latin typeface="Times New Roman"/>
                <a:cs typeface="Times New Roman"/>
              </a:rPr>
              <a:t>komuniciram </a:t>
            </a:r>
            <a:r>
              <a:rPr lang="hr-HR" sz="1300" dirty="0" smtClean="0">
                <a:latin typeface="Times New Roman"/>
                <a:cs typeface="Times New Roman"/>
              </a:rPr>
              <a:t>s </a:t>
            </a:r>
            <a:r>
              <a:rPr lang="hr-HR" sz="1300" dirty="0">
                <a:latin typeface="Times New Roman"/>
                <a:cs typeface="Times New Roman"/>
              </a:rPr>
              <a:t>prijateljima, djecom, istražujem recepte i kulturna događanja u gradu</a:t>
            </a:r>
            <a:r>
              <a:rPr lang="hr-HR" sz="1300" dirty="0" smtClean="0">
                <a:latin typeface="Times New Roman"/>
                <a:cs typeface="Times New Roman"/>
              </a:rPr>
              <a:t>.”</a:t>
            </a:r>
            <a:endParaRPr lang="en-US" sz="1300" i="1" dirty="0">
              <a:latin typeface="Times New Roman"/>
              <a:cs typeface="Times New Roman"/>
            </a:endParaRPr>
          </a:p>
        </p:txBody>
      </p:sp>
      <p:pic>
        <p:nvPicPr>
          <p:cNvPr id="9" name="Picture 8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404" y="3610849"/>
            <a:ext cx="4329535" cy="3247151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1828351" y="3610849"/>
            <a:ext cx="1793780" cy="1195578"/>
          </a:xfrm>
          <a:prstGeom prst="wedgeEllipseCallout">
            <a:avLst>
              <a:gd name="adj1" fmla="val -46734"/>
              <a:gd name="adj2" fmla="val 69099"/>
            </a:avLst>
          </a:prstGeom>
          <a:solidFill>
            <a:srgbClr val="21FF06"/>
          </a:solidFill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1300" dirty="0">
                <a:latin typeface="Times New Roman"/>
                <a:cs typeface="Times New Roman"/>
              </a:rPr>
              <a:t>"U privatne svrhe kao </a:t>
            </a:r>
            <a:r>
              <a:rPr lang="hr-HR" sz="1300" dirty="0" smtClean="0">
                <a:latin typeface="Times New Roman"/>
                <a:cs typeface="Times New Roman"/>
              </a:rPr>
              <a:t>poduzetniku.”</a:t>
            </a:r>
            <a:endParaRPr lang="en-US" sz="1300" i="1" dirty="0">
              <a:latin typeface="Times New Roman"/>
              <a:cs typeface="Times New Roman"/>
            </a:endParaRPr>
          </a:p>
          <a:p>
            <a:r>
              <a:rPr lang="hr-HR" sz="1300" dirty="0" smtClean="0">
                <a:latin typeface="Times New Roman"/>
                <a:cs typeface="Times New Roman"/>
              </a:rPr>
              <a:t> </a:t>
            </a:r>
            <a:endParaRPr lang="en-US" sz="1300" i="1" dirty="0">
              <a:latin typeface="Times New Roman"/>
              <a:cs typeface="Times New Roman"/>
            </a:endParaRPr>
          </a:p>
        </p:txBody>
      </p:sp>
      <p:pic>
        <p:nvPicPr>
          <p:cNvPr id="11" name="Picture 10" descr="P10127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52874" y="1058436"/>
            <a:ext cx="4849562" cy="273269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7250891" y="116417"/>
            <a:ext cx="1893109" cy="1619249"/>
          </a:xfrm>
          <a:prstGeom prst="wedgeEllipseCallout">
            <a:avLst>
              <a:gd name="adj1" fmla="val -2625"/>
              <a:gd name="adj2" fmla="val 91866"/>
            </a:avLst>
          </a:prstGeom>
          <a:solidFill>
            <a:srgbClr val="FC02FF"/>
          </a:solidFill>
          <a:ln w="28575" cmpd="sng">
            <a:solidFill>
              <a:srgbClr val="FD800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1300" dirty="0">
                <a:latin typeface="Times New Roman"/>
                <a:cs typeface="Times New Roman"/>
              </a:rPr>
              <a:t> "Velika ušteda na vremenu. Zadovoljnija sam i sigurnija. Osjećam se vrijednije</a:t>
            </a:r>
            <a:r>
              <a:rPr lang="hr-HR" sz="1300" dirty="0" smtClean="0">
                <a:latin typeface="Times New Roman"/>
                <a:cs typeface="Times New Roman"/>
              </a:rPr>
              <a:t>.”</a:t>
            </a:r>
            <a:endParaRPr lang="en-US" sz="1300" i="1" dirty="0">
              <a:latin typeface="Times New Roman"/>
              <a:cs typeface="Times New Roman"/>
            </a:endParaRPr>
          </a:p>
          <a:p>
            <a:r>
              <a:rPr lang="hr-HR" sz="1300" dirty="0" smtClean="0">
                <a:latin typeface="Times New Roman"/>
                <a:cs typeface="Times New Roman"/>
              </a:rPr>
              <a:t> </a:t>
            </a:r>
            <a:endParaRPr lang="en-US" sz="1300" i="1" dirty="0">
              <a:latin typeface="Times New Roman"/>
              <a:cs typeface="Times New Roman"/>
            </a:endParaRPr>
          </a:p>
        </p:txBody>
      </p:sp>
      <p:pic>
        <p:nvPicPr>
          <p:cNvPr id="14" name="Picture 13" descr="P101279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75" y="3456127"/>
            <a:ext cx="5521869" cy="343402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845693" y="4984949"/>
            <a:ext cx="2475914" cy="1566133"/>
          </a:xfrm>
          <a:prstGeom prst="wedgeEllipseCallout">
            <a:avLst>
              <a:gd name="adj1" fmla="val 67787"/>
              <a:gd name="adj2" fmla="val -65277"/>
            </a:avLst>
          </a:prstGeom>
          <a:solidFill>
            <a:schemeClr val="accent6">
              <a:lumMod val="60000"/>
              <a:lumOff val="40000"/>
            </a:schemeClr>
          </a:solidFill>
          <a:ln w="28575" cmpd="sng">
            <a:solidFill>
              <a:srgbClr val="FD800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1300" dirty="0">
                <a:latin typeface="Times New Roman"/>
                <a:cs typeface="Times New Roman"/>
              </a:rPr>
              <a:t>"Informatički sam pismenija, lijepo druženje na tečaju. Život od sada bit će mi bogatiji, jednostavniji i lakši</a:t>
            </a:r>
            <a:r>
              <a:rPr lang="hr-HR" sz="1300" dirty="0" smtClean="0">
                <a:latin typeface="Times New Roman"/>
                <a:cs typeface="Times New Roman"/>
              </a:rPr>
              <a:t>.”  </a:t>
            </a:r>
            <a:endParaRPr lang="en-US" sz="1300" i="1" dirty="0">
              <a:latin typeface="Times New Roman"/>
              <a:cs typeface="Times New Roman"/>
            </a:endParaRPr>
          </a:p>
        </p:txBody>
      </p:sp>
      <p:pic>
        <p:nvPicPr>
          <p:cNvPr id="18" name="Picture 17" descr="P101239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35" y="0"/>
            <a:ext cx="4916665" cy="3456127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4774977" y="1993301"/>
            <a:ext cx="2475914" cy="1541532"/>
          </a:xfrm>
          <a:prstGeom prst="wedgeEllipseCallout">
            <a:avLst>
              <a:gd name="adj1" fmla="val -55590"/>
              <a:gd name="adj2" fmla="val -81761"/>
            </a:avLst>
          </a:prstGeom>
          <a:solidFill>
            <a:srgbClr val="20FFFF"/>
          </a:solidFill>
          <a:ln w="38100" cmpd="sng">
            <a:solidFill>
              <a:srgbClr val="FF66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1200" dirty="0">
                <a:latin typeface="Times New Roman"/>
                <a:cs typeface="Times New Roman"/>
              </a:rPr>
              <a:t>"Imala sam osjećaj da još uvijek nešto vrijedim, koristim se bez straha naučenim, ne trebam čekati ničiju pomoć odnosno samostalna sam." </a:t>
            </a:r>
            <a:endParaRPr lang="en-US" sz="12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6249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Zaključak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478902"/>
            <a:ext cx="8408385" cy="4647262"/>
          </a:xfrm>
        </p:spPr>
        <p:txBody>
          <a:bodyPr>
            <a:normAutofit/>
          </a:bodyPr>
          <a:lstStyle/>
          <a:p>
            <a:r>
              <a:rPr lang="hr-HR" dirty="0">
                <a:latin typeface="Times New Roman"/>
                <a:cs typeface="Times New Roman"/>
              </a:rPr>
              <a:t>Rezultati istraživanja su pokazali veliki napredak i samouvjerenost ispitanika u svoja informatička i informacijska znanja. </a:t>
            </a:r>
            <a:endParaRPr lang="ta-IN" dirty="0" smtClean="0">
              <a:latin typeface="Times New Roman"/>
              <a:cs typeface="Times New Roman"/>
            </a:endParaRPr>
          </a:p>
          <a:p>
            <a:r>
              <a:rPr lang="hr-HR" dirty="0" smtClean="0">
                <a:latin typeface="Times New Roman"/>
                <a:cs typeface="Times New Roman"/>
              </a:rPr>
              <a:t>Prije </a:t>
            </a:r>
            <a:r>
              <a:rPr lang="hr-HR" dirty="0">
                <a:latin typeface="Times New Roman"/>
                <a:cs typeface="Times New Roman"/>
              </a:rPr>
              <a:t>tečaja 41,40 % polaznika svoje je znanje ocijenilo ocjenom 1, dok je nakon tečaja s ocjenom 1 svoje znanje ocijenilo samo 0,40 %. </a:t>
            </a:r>
            <a:endParaRPr lang="ta-IN" dirty="0" smtClean="0">
              <a:latin typeface="Times New Roman"/>
              <a:cs typeface="Times New Roman"/>
            </a:endParaRPr>
          </a:p>
          <a:p>
            <a:r>
              <a:rPr lang="hr-HR" dirty="0" smtClean="0">
                <a:latin typeface="Times New Roman"/>
                <a:cs typeface="Times New Roman"/>
              </a:rPr>
              <a:t>Također</a:t>
            </a:r>
            <a:r>
              <a:rPr lang="hr-HR" dirty="0">
                <a:latin typeface="Times New Roman"/>
                <a:cs typeface="Times New Roman"/>
              </a:rPr>
              <a:t>, korisnici su prije tečaja koristili Internet za puno manje aktivnosti nego nakon tečaja. </a:t>
            </a:r>
            <a:endParaRPr lang="ta-IN" dirty="0" smtClean="0">
              <a:latin typeface="Times New Roman"/>
              <a:cs typeface="Times New Roman"/>
            </a:endParaRPr>
          </a:p>
          <a:p>
            <a:r>
              <a:rPr lang="hr-HR" dirty="0" smtClean="0">
                <a:latin typeface="Times New Roman"/>
                <a:cs typeface="Times New Roman"/>
              </a:rPr>
              <a:t>99,60 </a:t>
            </a:r>
            <a:r>
              <a:rPr lang="hr-HR" dirty="0">
                <a:latin typeface="Times New Roman"/>
                <a:cs typeface="Times New Roman"/>
              </a:rPr>
              <a:t>% polaznika tečaj ili namjerava ili je već preporučilo nekome od svojih prijatelja što svjedoči o njihovoj percipiranoj korisnosti naučenog. 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hr-HR" dirty="0" smtClean="0">
                <a:latin typeface="Times New Roman"/>
                <a:cs typeface="Times New Roman"/>
              </a:rPr>
              <a:t>Ovo </a:t>
            </a:r>
            <a:r>
              <a:rPr lang="hr-HR" dirty="0">
                <a:latin typeface="Times New Roman"/>
                <a:cs typeface="Times New Roman"/>
              </a:rPr>
              <a:t>je prvi takav tečaj na području grada Osijeka i rezultati govore o potrebi osmišljavanja više projekata koji će uključivati osobe treće životne dobi i uporabu ICT tehnologije. 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617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127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613" y="0"/>
            <a:ext cx="6081876" cy="3306501"/>
          </a:xfrm>
          <a:prstGeom prst="rect">
            <a:avLst/>
          </a:prstGeom>
        </p:spPr>
      </p:pic>
      <p:pic>
        <p:nvPicPr>
          <p:cNvPr id="7" name="Picture 6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9850"/>
            <a:ext cx="3238612" cy="4318149"/>
          </a:xfrm>
          <a:prstGeom prst="rect">
            <a:avLst/>
          </a:prstGeom>
        </p:spPr>
      </p:pic>
      <p:pic>
        <p:nvPicPr>
          <p:cNvPr id="8" name="Picture 7" descr="IMG_20180508_13402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125" y="2105827"/>
            <a:ext cx="2435363" cy="3247151"/>
          </a:xfrm>
          <a:prstGeom prst="rect">
            <a:avLst/>
          </a:prstGeom>
        </p:spPr>
      </p:pic>
      <p:pic>
        <p:nvPicPr>
          <p:cNvPr id="9" name="Picture 8" descr="IMG_20180508_13164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38612" cy="3380192"/>
          </a:xfrm>
          <a:prstGeom prst="rect">
            <a:avLst/>
          </a:prstGeom>
        </p:spPr>
      </p:pic>
      <p:pic>
        <p:nvPicPr>
          <p:cNvPr id="10" name="Picture 9" descr="IMG_20180129_130429_HD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34" y="3377037"/>
            <a:ext cx="6185766" cy="3480964"/>
          </a:xfrm>
          <a:prstGeom prst="rect">
            <a:avLst/>
          </a:prstGeom>
        </p:spPr>
      </p:pic>
      <p:pic>
        <p:nvPicPr>
          <p:cNvPr id="4" name="Picture 3" descr="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41" y="711740"/>
            <a:ext cx="6665276" cy="443670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13469" y="4590390"/>
            <a:ext cx="4244348" cy="762588"/>
          </a:xfrm>
        </p:spPr>
        <p:txBody>
          <a:bodyPr/>
          <a:lstStyle/>
          <a:p>
            <a:pPr lvl="0"/>
            <a:r>
              <a:rPr lang="ta-IN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Hvala na pažnji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0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Uvod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1"/>
            <a:ext cx="8247611" cy="3854028"/>
          </a:xfrm>
        </p:spPr>
        <p:txBody>
          <a:bodyPr/>
          <a:lstStyle/>
          <a:p>
            <a:r>
              <a:rPr lang="hr-HR" dirty="0">
                <a:latin typeface="Times New Roman"/>
                <a:cs typeface="Times New Roman"/>
              </a:rPr>
              <a:t>Cilj </a:t>
            </a:r>
            <a:r>
              <a:rPr lang="hr-HR" dirty="0" smtClean="0">
                <a:latin typeface="Times New Roman"/>
                <a:cs typeface="Times New Roman"/>
              </a:rPr>
              <a:t>ov</a:t>
            </a:r>
            <a:r>
              <a:rPr lang="ta-IN" dirty="0" smtClean="0">
                <a:latin typeface="Times New Roman"/>
                <a:cs typeface="Times New Roman"/>
              </a:rPr>
              <a:t>e prezentacije</a:t>
            </a:r>
            <a:r>
              <a:rPr lang="hr-HR" dirty="0" smtClean="0">
                <a:latin typeface="Times New Roman"/>
                <a:cs typeface="Times New Roman"/>
              </a:rPr>
              <a:t> </a:t>
            </a:r>
            <a:r>
              <a:rPr lang="hr-HR" dirty="0" smtClean="0">
                <a:latin typeface="Times New Roman"/>
                <a:cs typeface="Times New Roman"/>
              </a:rPr>
              <a:t>je</a:t>
            </a:r>
            <a:r>
              <a:rPr lang="ta-IN" dirty="0" smtClean="0">
                <a:latin typeface="Times New Roman"/>
                <a:cs typeface="Times New Roman"/>
              </a:rPr>
              <a:t> bio</a:t>
            </a:r>
            <a:r>
              <a:rPr lang="hr-HR" dirty="0" smtClean="0">
                <a:latin typeface="Times New Roman"/>
                <a:cs typeface="Times New Roman"/>
              </a:rPr>
              <a:t> </a:t>
            </a:r>
            <a:r>
              <a:rPr lang="hr-HR" dirty="0">
                <a:latin typeface="Times New Roman"/>
                <a:cs typeface="Times New Roman"/>
              </a:rPr>
              <a:t>pojasniti pojmove informacijske i informatičke pismenosti te važnosti njihove primjene u svakodnevnom životu osoba treće životne dobi s ciljem smanjivanja njihove socijalne isključenosti. </a:t>
            </a:r>
            <a:endParaRPr lang="ta-IN" dirty="0" smtClean="0">
              <a:latin typeface="Times New Roman"/>
              <a:cs typeface="Times New Roman"/>
            </a:endParaRPr>
          </a:p>
          <a:p>
            <a:endParaRPr lang="ta-IN" dirty="0">
              <a:latin typeface="Times New Roman"/>
              <a:cs typeface="Times New Roman"/>
            </a:endParaRPr>
          </a:p>
          <a:p>
            <a:r>
              <a:rPr lang="hr-HR" dirty="0" smtClean="0">
                <a:latin typeface="Times New Roman"/>
                <a:cs typeface="Times New Roman"/>
              </a:rPr>
              <a:t>Rad </a:t>
            </a:r>
            <a:r>
              <a:rPr lang="hr-HR" dirty="0">
                <a:latin typeface="Times New Roman"/>
                <a:cs typeface="Times New Roman"/>
              </a:rPr>
              <a:t>prikazuje i rezultate istraživanja provedenog u sklopu projekta "</a:t>
            </a:r>
            <a:r>
              <a:rPr lang="hr-H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Ukorak s vremenom – osnove rada na računalu</a:t>
            </a:r>
            <a:r>
              <a:rPr lang="hr-HR" dirty="0">
                <a:latin typeface="Times New Roman"/>
                <a:cs typeface="Times New Roman"/>
              </a:rPr>
              <a:t>" kao i ulogu Gradske i sveučilišne knjižnice Osijek </a:t>
            </a:r>
            <a:r>
              <a:rPr lang="ta-IN" dirty="0" smtClean="0">
                <a:latin typeface="Times New Roman"/>
                <a:cs typeface="Times New Roman"/>
              </a:rPr>
              <a:t>(</a:t>
            </a:r>
            <a:r>
              <a:rPr lang="hr-HR" dirty="0" smtClean="0">
                <a:latin typeface="Times New Roman"/>
                <a:cs typeface="Times New Roman"/>
              </a:rPr>
              <a:t>GISKO</a:t>
            </a:r>
            <a:r>
              <a:rPr lang="ta-IN" dirty="0" smtClean="0">
                <a:latin typeface="Times New Roman"/>
                <a:cs typeface="Times New Roman"/>
              </a:rPr>
              <a:t>) </a:t>
            </a:r>
            <a:r>
              <a:rPr lang="hr-HR" dirty="0" smtClean="0">
                <a:latin typeface="Times New Roman"/>
                <a:cs typeface="Times New Roman"/>
              </a:rPr>
              <a:t>u </a:t>
            </a:r>
            <a:r>
              <a:rPr lang="hr-HR" dirty="0">
                <a:latin typeface="Times New Roman"/>
                <a:cs typeface="Times New Roman"/>
              </a:rPr>
              <a:t>osmišljavanju i provedbi navedenog programa s ciljem informacijske uključivosti osoba treće životne </a:t>
            </a:r>
            <a:r>
              <a:rPr lang="hr-HR" dirty="0" smtClean="0">
                <a:latin typeface="Times New Roman"/>
                <a:cs typeface="Times New Roman"/>
              </a:rPr>
              <a:t>dobi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804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2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Uvod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289336"/>
              </p:ext>
            </p:extLst>
          </p:nvPr>
        </p:nvGraphicFramePr>
        <p:xfrm>
          <a:off x="112543" y="1237776"/>
          <a:ext cx="8681774" cy="5433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991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030EDF-86DC-124E-BF3E-B2E4820DCD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84030EDF-86DC-124E-BF3E-B2E4820DCD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84030EDF-86DC-124E-BF3E-B2E4820DCD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84030EDF-86DC-124E-BF3E-B2E4820DCD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C965AB-4B82-DC4A-B7D1-49596E8B5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0FC965AB-4B82-DC4A-B7D1-49596E8B5E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0FC965AB-4B82-DC4A-B7D1-49596E8B5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0FC965AB-4B82-DC4A-B7D1-49596E8B5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4F4A3C-E673-DF42-BD2C-25BAD2C41F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graphicEl>
                                              <a:dgm id="{FF4F4A3C-E673-DF42-BD2C-25BAD2C41F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graphicEl>
                                              <a:dgm id="{FF4F4A3C-E673-DF42-BD2C-25BAD2C41F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FF4F4A3C-E673-DF42-BD2C-25BAD2C41F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102469-46D7-C449-9615-B4226538B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graphicEl>
                                              <a:dgm id="{84102469-46D7-C449-9615-B4226538BC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84102469-46D7-C449-9615-B4226538B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84102469-46D7-C449-9615-B4226538B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85E90D-2F24-9C43-AB23-3E5708EDAE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AD85E90D-2F24-9C43-AB23-3E5708EDAE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AD85E90D-2F24-9C43-AB23-3E5708EDAE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AD85E90D-2F24-9C43-AB23-3E5708EDAE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2853C1-BFB6-4347-A429-28BFB0FFBE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graphicEl>
                                              <a:dgm id="{192853C1-BFB6-4347-A429-28BFB0FFBE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192853C1-BFB6-4347-A429-28BFB0FFBE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192853C1-BFB6-4347-A429-28BFB0FFBE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EFE9E9-5E67-3E46-B186-56C9D8E33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C5EFE9E9-5E67-3E46-B186-56C9D8E332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C5EFE9E9-5E67-3E46-B186-56C9D8E33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C5EFE9E9-5E67-3E46-B186-56C9D8E33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CBE91F-7711-C44F-BC35-3BD3E06A5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35CBE91F-7711-C44F-BC35-3BD3E06A5F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35CBE91F-7711-C44F-BC35-3BD3E06A5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35CBE91F-7711-C44F-BC35-3BD3E06A5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F7E11F-B9B1-8446-9981-39A1A6278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graphicEl>
                                              <a:dgm id="{D2F7E11F-B9B1-8446-9981-39A1A6278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graphicEl>
                                              <a:dgm id="{D2F7E11F-B9B1-8446-9981-39A1A6278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D2F7E11F-B9B1-8446-9981-39A1A6278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4A668B-A12D-3B46-A920-BAD664C11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dgm id="{8E4A668B-A12D-3B46-A920-BAD664C110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8E4A668B-A12D-3B46-A920-BAD664C11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8E4A668B-A12D-3B46-A920-BAD664C11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44643"/>
            <a:ext cx="7556313" cy="1116106"/>
          </a:xfrm>
        </p:spPr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Metodologija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, instrument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i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uzorak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8327998" cy="4144963"/>
          </a:xfrm>
        </p:spPr>
        <p:txBody>
          <a:bodyPr>
            <a:normAutofit fontScale="92500"/>
          </a:bodyPr>
          <a:lstStyle/>
          <a:p>
            <a:r>
              <a:rPr lang="hr-HR" dirty="0">
                <a:latin typeface="Times New Roman"/>
                <a:cs typeface="Times New Roman"/>
              </a:rPr>
              <a:t>anketnom metodom (online anketa) na uzorku od </a:t>
            </a:r>
            <a:r>
              <a:rPr lang="hr-H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227 polaznika tečaja </a:t>
            </a:r>
            <a:r>
              <a:rPr lang="hr-HR" dirty="0">
                <a:latin typeface="Times New Roman"/>
                <a:cs typeface="Times New Roman"/>
              </a:rPr>
              <a:t>"</a:t>
            </a:r>
            <a:r>
              <a:rPr lang="hr-H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Ukorak s vremenom – osnove rada na računalu</a:t>
            </a:r>
            <a:r>
              <a:rPr lang="hr-HR" dirty="0">
                <a:latin typeface="Times New Roman"/>
                <a:cs typeface="Times New Roman"/>
              </a:rPr>
              <a:t>" u razdoblju od </a:t>
            </a:r>
            <a:r>
              <a:rPr lang="hr-HR" u="sng" dirty="0">
                <a:latin typeface="Times New Roman"/>
                <a:cs typeface="Times New Roman"/>
              </a:rPr>
              <a:t>travnja 2016. do lipnja 2018. </a:t>
            </a:r>
            <a:endParaRPr lang="ta-IN" u="sng" dirty="0">
              <a:latin typeface="Times New Roman"/>
              <a:cs typeface="Times New Roman"/>
            </a:endParaRPr>
          </a:p>
          <a:p>
            <a:r>
              <a:rPr lang="hr-HR" dirty="0">
                <a:latin typeface="Times New Roman"/>
                <a:cs typeface="Times New Roman"/>
              </a:rPr>
              <a:t>Anketni upitnik sastojao se od 20-ak pitanja višestrukog izbora i otvorenog tipa </a:t>
            </a:r>
            <a:endParaRPr lang="ta-IN" dirty="0" smtClean="0">
              <a:latin typeface="Times New Roman"/>
              <a:cs typeface="Times New Roman"/>
            </a:endParaRPr>
          </a:p>
          <a:p>
            <a:r>
              <a:rPr lang="hr-HR" dirty="0" smtClean="0">
                <a:latin typeface="Times New Roman"/>
                <a:cs typeface="Times New Roman"/>
              </a:rPr>
              <a:t>Sveukupno </a:t>
            </a:r>
            <a:r>
              <a:rPr lang="hr-HR" dirty="0">
                <a:latin typeface="Times New Roman"/>
                <a:cs typeface="Times New Roman"/>
              </a:rPr>
              <a:t>je </a:t>
            </a:r>
            <a:r>
              <a:rPr lang="hr-HR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cs typeface="Times New Roman"/>
              </a:rPr>
              <a:t>354</a:t>
            </a:r>
            <a:r>
              <a:rPr lang="hr-HR" dirty="0">
                <a:latin typeface="Times New Roman"/>
                <a:cs typeface="Times New Roman"/>
              </a:rPr>
              <a:t> osoba započelo tečaj, </a:t>
            </a:r>
            <a:r>
              <a:rPr lang="hr-H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317</a:t>
            </a:r>
            <a:r>
              <a:rPr lang="hr-HR" dirty="0">
                <a:latin typeface="Times New Roman"/>
                <a:cs typeface="Times New Roman"/>
              </a:rPr>
              <a:t> osoba završilo je program, a </a:t>
            </a:r>
            <a:r>
              <a:rPr lang="hr-H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227</a:t>
            </a:r>
            <a:r>
              <a:rPr lang="hr-HR" dirty="0">
                <a:latin typeface="Times New Roman"/>
                <a:cs typeface="Times New Roman"/>
              </a:rPr>
              <a:t> polaznika odgovorilo je na anketni </a:t>
            </a:r>
            <a:r>
              <a:rPr lang="hr-HR" dirty="0" smtClean="0">
                <a:latin typeface="Times New Roman"/>
                <a:cs typeface="Times New Roman"/>
              </a:rPr>
              <a:t>upitnik</a:t>
            </a:r>
            <a:r>
              <a:rPr lang="hr-HR" dirty="0" smtClean="0">
                <a:latin typeface="Times New Roman"/>
                <a:cs typeface="Times New Roman"/>
              </a:rPr>
              <a:t>.</a:t>
            </a:r>
            <a:endParaRPr lang="ta-IN" dirty="0">
              <a:latin typeface="Times New Roman"/>
              <a:cs typeface="Times New Roman"/>
            </a:endParaRPr>
          </a:p>
          <a:p>
            <a:r>
              <a:rPr lang="ta-IN" sz="2100" dirty="0" smtClean="0">
                <a:latin typeface="Times New Roman"/>
                <a:cs typeface="Times New Roman"/>
              </a:rPr>
              <a:t>Podaci su analiyirani </a:t>
            </a:r>
            <a:r>
              <a:rPr lang="hr-HR" sz="2100" dirty="0" smtClean="0">
                <a:latin typeface="Times New Roman"/>
                <a:cs typeface="Times New Roman"/>
              </a:rPr>
              <a:t>pomoću </a:t>
            </a:r>
            <a:r>
              <a:rPr lang="hr-HR" sz="2100" dirty="0">
                <a:latin typeface="Times New Roman"/>
                <a:cs typeface="Times New Roman"/>
              </a:rPr>
              <a:t>statističkog programskog paketa Google Analytics te  programa SOFAStatistics</a:t>
            </a:r>
            <a:r>
              <a:rPr lang="en-US" sz="2100" dirty="0">
                <a:latin typeface="Times New Roman"/>
                <a:cs typeface="Times New Roman"/>
              </a:rPr>
              <a:t> </a:t>
            </a:r>
            <a:endParaRPr lang="ta-IN" sz="2100" dirty="0" smtClean="0">
              <a:latin typeface="Times New Roman"/>
              <a:cs typeface="Times New Roman"/>
            </a:endParaRPr>
          </a:p>
          <a:p>
            <a:pPr algn="ctr"/>
            <a:r>
              <a:rPr lang="hr-HR" sz="2800" dirty="0" smtClean="0">
                <a:latin typeface="Times New Roman"/>
                <a:cs typeface="Times New Roman"/>
              </a:rPr>
              <a:t>ovim </a:t>
            </a:r>
            <a:r>
              <a:rPr lang="hr-HR" sz="2800" dirty="0">
                <a:latin typeface="Times New Roman"/>
                <a:cs typeface="Times New Roman"/>
              </a:rPr>
              <a:t>istraživanjem obuhvaćeno </a:t>
            </a:r>
            <a:r>
              <a:rPr lang="hr-H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71,61</a:t>
            </a:r>
            <a:r>
              <a:rPr lang="ta-IN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hr-H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%</a:t>
            </a:r>
            <a:r>
              <a:rPr lang="hr-HR" sz="2800" dirty="0" smtClean="0">
                <a:latin typeface="Times New Roman"/>
                <a:cs typeface="Times New Roman"/>
              </a:rPr>
              <a:t> </a:t>
            </a:r>
            <a:r>
              <a:rPr lang="hr-HR" sz="2800" dirty="0">
                <a:latin typeface="Times New Roman"/>
                <a:cs typeface="Times New Roman"/>
              </a:rPr>
              <a:t>polaznika </a:t>
            </a:r>
            <a:r>
              <a:rPr lang="hr-HR" sz="2800" dirty="0" smtClean="0">
                <a:latin typeface="Times New Roman"/>
                <a:cs typeface="Times New Roman"/>
              </a:rPr>
              <a:t>tečaja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178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Slika 1. Stručna sprema 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135722"/>
              </p:ext>
            </p:extLst>
          </p:nvPr>
        </p:nvGraphicFramePr>
        <p:xfrm>
          <a:off x="289394" y="1975029"/>
          <a:ext cx="8537078" cy="4239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3812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438" y="518088"/>
            <a:ext cx="8006451" cy="1116106"/>
          </a:xfrm>
        </p:spPr>
        <p:txBody>
          <a:bodyPr/>
          <a:lstStyle/>
          <a:p>
            <a:pPr algn="ctr"/>
            <a:r>
              <a:rPr lang="hr-H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Slika 2. Zanimanja prije </a:t>
            </a:r>
            <a:r>
              <a:rPr lang="hr-H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umirovljenja</a:t>
            </a:r>
            <a:r>
              <a:rPr lang="ta-I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(%)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221653"/>
              </p:ext>
            </p:extLst>
          </p:nvPr>
        </p:nvGraphicFramePr>
        <p:xfrm>
          <a:off x="391438" y="1675214"/>
          <a:ext cx="8752562" cy="4690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5642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El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845677" cy="1116106"/>
          </a:xfrm>
        </p:spPr>
        <p:txBody>
          <a:bodyPr/>
          <a:lstStyle/>
          <a:p>
            <a:pPr algn="ctr"/>
            <a:r>
              <a:rPr lang="hr-H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Slika 3. Članstvo u Knjižnici prije tečaja 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24682"/>
              </p:ext>
            </p:extLst>
          </p:nvPr>
        </p:nvGraphicFramePr>
        <p:xfrm>
          <a:off x="659173" y="1991116"/>
          <a:ext cx="8166835" cy="4654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07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Analiza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rezultata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i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rasprava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747608"/>
              </p:ext>
            </p:extLst>
          </p:nvPr>
        </p:nvGraphicFramePr>
        <p:xfrm>
          <a:off x="498474" y="1738020"/>
          <a:ext cx="8352275" cy="470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1077259" y="1750518"/>
            <a:ext cx="647665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Slika 4. Način informiranja o tečaju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392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Chart bld="series"/>
        </p:bldSub>
      </p:bldGraphic>
      <p:bldP spid="6" grpId="0"/>
    </p:bld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446</TotalTime>
  <Words>653</Words>
  <Application>Microsoft Macintosh PowerPoint</Application>
  <PresentationFormat>On-screen Show (4:3)</PresentationFormat>
  <Paragraphs>100</Paragraphs>
  <Slides>19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Advantage</vt:lpstr>
      <vt:lpstr>Document</vt:lpstr>
      <vt:lpstr>Obrazovanje osoba treće životne dobi kroz usvajanje informacijske i informatičke pismenosti: Primjer GiSKO na programu: Ukorak s vremenom – osnove rada na računalu</vt:lpstr>
      <vt:lpstr>Uvod</vt:lpstr>
      <vt:lpstr>PowerPoint Presentation</vt:lpstr>
      <vt:lpstr>Uvod</vt:lpstr>
      <vt:lpstr>Metodologija, instrument i uzorak </vt:lpstr>
      <vt:lpstr>Slika 1. Stručna sprema </vt:lpstr>
      <vt:lpstr>Slika 2. Zanimanja prije umirovljenja (%)</vt:lpstr>
      <vt:lpstr>Slika 3. Članstvo u Knjižnici prije tečaja </vt:lpstr>
      <vt:lpstr>Analiza rezultata i rasprava</vt:lpstr>
      <vt:lpstr>Slika 5. Razlozi pohađanja tečaja informatičke i informacijske pismenosti </vt:lpstr>
      <vt:lpstr>Slika 6. Vlastita procjena znanje rada na računalu u uzorku prije provedenog tečaja </vt:lpstr>
      <vt:lpstr>Slika 7. Vlastita procjena znanja rada na računalu u uzorku nakon provedenog tečaja </vt:lpstr>
      <vt:lpstr>Slika 8. Srednja ocjena zadovoljstva, zadovoljavanja korisničkih očekivanja i procjena korisnosti naučenog u uzorku</vt:lpstr>
      <vt:lpstr>Tablica 1. Razlozi korištenja računala prije i poslije tečaja</vt:lpstr>
      <vt:lpstr>Slika 9. Preporuka tečaja budućim polaznicima </vt:lpstr>
      <vt:lpstr>Slika 10. Korištenje knjižničnih usluga poslije tečaja</vt:lpstr>
      <vt:lpstr>PowerPoint Presentation</vt:lpstr>
      <vt:lpstr>Zaključak</vt:lpstr>
      <vt:lpstr>Hvala na pažnji</vt:lpstr>
    </vt:vector>
  </TitlesOfParts>
  <Company>PFOS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Digitalne kompetencije i treća životna dob : Analiza programa informacijskog opismenjavanja korisnika treće životne dobi Gradske i sveučilišne knjižnice Osijek </dc:title>
  <dc:creator>Ivana Varga</dc:creator>
  <cp:lastModifiedBy>Ivana Varga</cp:lastModifiedBy>
  <cp:revision>57</cp:revision>
  <dcterms:created xsi:type="dcterms:W3CDTF">2018-10-05T20:23:58Z</dcterms:created>
  <dcterms:modified xsi:type="dcterms:W3CDTF">2018-10-09T19:50:34Z</dcterms:modified>
</cp:coreProperties>
</file>